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ORDINATION" initials="C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Ouattara\Desktop\DONNEES%202014xlsx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Ouattara\Desktop\DONNEES%202014xlsx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Ouattara\Desktop\DONNEES%202014xlsx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Ouattara\Desktop\DONNEES%202014xlsx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Ouattara\Desktop\DONNEES%202014xlsx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Ouattara\Desktop\DONNEES%202014xls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PERCENTUALE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'Consultations curatives'!$B$15</c:f>
              <c:strCache>
                <c:ptCount val="1"/>
                <c:pt idx="0">
                  <c:v>POURCENTAGE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'Consultations curatives'!$A$16:$A$17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'Consultations curatives'!$B$16:$B$17</c:f>
              <c:numCache>
                <c:formatCode>_(* #,##0.00_);_(* \(#,##0.00\);_(* "-"??_);_(@_)</c:formatCode>
                <c:ptCount val="2"/>
                <c:pt idx="0">
                  <c:v>116.23925602367197</c:v>
                </c:pt>
                <c:pt idx="1">
                  <c:v>171.33104642869273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129280"/>
        <c:axId val="159667264"/>
      </c:barChart>
      <c:catAx>
        <c:axId val="18012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9667264"/>
        <c:crosses val="autoZero"/>
        <c:auto val="1"/>
        <c:lblAlgn val="ctr"/>
        <c:lblOffset val="100"/>
        <c:noMultiLvlLbl val="0"/>
      </c:catAx>
      <c:valAx>
        <c:axId val="159667264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129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PERCENTUALE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CPN!$B$14</c:f>
              <c:strCache>
                <c:ptCount val="1"/>
                <c:pt idx="0">
                  <c:v>POURCENTAGE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CPN!$A$15:$A$16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CPN!$B$15:$B$16</c:f>
              <c:numCache>
                <c:formatCode>_(* #,##0.00_);_(* \(#,##0.00\);_(* "-"??_);_(@_)</c:formatCode>
                <c:ptCount val="2"/>
                <c:pt idx="0">
                  <c:v>67.9464600211342</c:v>
                </c:pt>
                <c:pt idx="1">
                  <c:v>57.370923913043484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549120"/>
        <c:axId val="159669568"/>
      </c:barChart>
      <c:catAx>
        <c:axId val="18054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9669568"/>
        <c:crosses val="autoZero"/>
        <c:auto val="1"/>
        <c:lblAlgn val="ctr"/>
        <c:lblOffset val="100"/>
        <c:noMultiLvlLbl val="0"/>
      </c:catAx>
      <c:valAx>
        <c:axId val="15966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54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PERCENTUALE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22401040996452"/>
          <c:y val="0.13046987090220194"/>
          <c:w val="0.85936058244410141"/>
          <c:h val="0.769263640190854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Accouhement!$B$14</c:f>
              <c:strCache>
                <c:ptCount val="1"/>
                <c:pt idx="0">
                  <c:v>NOMBRE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Accouhement!$A$15:$A$16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Accouhement!$B$15:$B$16</c:f>
              <c:numCache>
                <c:formatCode>_(* #,##0.00_);_(* \(#,##0.00\);_(* "-"??_);_(@_)</c:formatCode>
                <c:ptCount val="2"/>
                <c:pt idx="0">
                  <c:v>82.740401549841494</c:v>
                </c:pt>
                <c:pt idx="1">
                  <c:v>89.605978260869563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772800"/>
        <c:axId val="180020928"/>
      </c:barChart>
      <c:catAx>
        <c:axId val="18177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020928"/>
        <c:crosses val="autoZero"/>
        <c:auto val="1"/>
        <c:lblAlgn val="ctr"/>
        <c:lblOffset val="100"/>
        <c:noMultiLvlLbl val="0"/>
      </c:catAx>
      <c:valAx>
        <c:axId val="18002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1772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PERCENTUALE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MALNUT!$B$15</c:f>
              <c:strCache>
                <c:ptCount val="1"/>
                <c:pt idx="0">
                  <c:v>POURCENTAGE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MALNUT!$A$16:$A$17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MALNUT!$B$16:$B$17</c:f>
              <c:numCache>
                <c:formatCode>_(* #,##0.00_);_(* \(#,##0.00\);_(* "-"??_);_(@_)</c:formatCode>
                <c:ptCount val="2"/>
                <c:pt idx="0">
                  <c:v>62.153652392947102</c:v>
                </c:pt>
                <c:pt idx="1">
                  <c:v>112.57594167679221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469184"/>
        <c:axId val="180023232"/>
      </c:barChart>
      <c:catAx>
        <c:axId val="18146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023232"/>
        <c:crosses val="autoZero"/>
        <c:auto val="1"/>
        <c:lblAlgn val="ctr"/>
        <c:lblOffset val="100"/>
        <c:noMultiLvlLbl val="0"/>
      </c:catAx>
      <c:valAx>
        <c:axId val="18002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146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CPSE!$A$4:$A$5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CPSE!$B$4:$B$5</c:f>
              <c:numCache>
                <c:formatCode>General</c:formatCode>
                <c:ptCount val="2"/>
                <c:pt idx="0">
                  <c:v>5234</c:v>
                </c:pt>
                <c:pt idx="1">
                  <c:v>6000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470720"/>
        <c:axId val="180024960"/>
      </c:barChart>
      <c:catAx>
        <c:axId val="18147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024960"/>
        <c:crosses val="autoZero"/>
        <c:auto val="1"/>
        <c:lblAlgn val="ctr"/>
        <c:lblOffset val="100"/>
        <c:noMultiLvlLbl val="0"/>
      </c:catAx>
      <c:valAx>
        <c:axId val="180024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147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Percentuale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VAA!$B$14</c:f>
              <c:strCache>
                <c:ptCount val="1"/>
                <c:pt idx="0">
                  <c:v>Pourcentage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VAA!$A$15:$A$16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VAA!$B$15:$B$16</c:f>
              <c:numCache>
                <c:formatCode>_(* #,##0.00_);_(* \(#,##0.00\);_(* "-"??_);_(@_)</c:formatCode>
                <c:ptCount val="2"/>
                <c:pt idx="0">
                  <c:v>82.906933629959212</c:v>
                </c:pt>
                <c:pt idx="1">
                  <c:v>75.723989989274216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099968"/>
        <c:axId val="181198848"/>
      </c:barChart>
      <c:catAx>
        <c:axId val="18209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1198848"/>
        <c:crosses val="autoZero"/>
        <c:auto val="1"/>
        <c:lblAlgn val="ctr"/>
        <c:lblOffset val="100"/>
        <c:noMultiLvlLbl val="0"/>
      </c:catAx>
      <c:valAx>
        <c:axId val="181198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209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30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81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01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23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59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93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74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54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65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1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7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2A0E-3D03-4AC5-BD86-D41A6E78FB11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7400-E104-4D2D-BB4B-E3C92705ED6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89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6466" y="1074965"/>
            <a:ext cx="8128001" cy="2296886"/>
          </a:xfrm>
        </p:spPr>
        <p:txBody>
          <a:bodyPr>
            <a:noAutofit/>
          </a:bodyPr>
          <a:lstStyle/>
          <a:p>
            <a:r>
              <a:rPr lang="fr-FR" sz="4800" b="1" dirty="0" smtClean="0"/>
              <a:t>SINTESI DEL RAPPORTO ANNUALE DELLE ATTIVITA’ DELLA</a:t>
            </a:r>
            <a:r>
              <a:rPr lang="fr-FR" sz="4800" b="1" dirty="0"/>
              <a:t/>
            </a:r>
            <a:br>
              <a:rPr lang="fr-FR" sz="4800" b="1" dirty="0"/>
            </a:br>
            <a:r>
              <a:rPr lang="fr-FR" sz="4800" b="1" dirty="0" smtClean="0"/>
              <a:t>COMMISSIONE SANITA’ </a:t>
            </a:r>
            <a:r>
              <a:rPr lang="fr-FR" sz="4800" b="1" dirty="0" smtClean="0"/>
              <a:t>2015</a:t>
            </a:r>
            <a:endParaRPr lang="fr-FR" sz="4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1" y="3693584"/>
            <a:ext cx="7826828" cy="1758950"/>
          </a:xfrm>
        </p:spPr>
        <p:txBody>
          <a:bodyPr>
            <a:normAutofit/>
          </a:bodyPr>
          <a:lstStyle/>
          <a:p>
            <a:r>
              <a:rPr lang="fr-FR" dirty="0" smtClean="0"/>
              <a:t>PREPARATA E PRESENTATA DAL </a:t>
            </a:r>
            <a:r>
              <a:rPr lang="fr-FR" dirty="0" smtClean="0"/>
              <a:t>DR SYLVESTRE DIARRA</a:t>
            </a:r>
          </a:p>
          <a:p>
            <a:endParaRPr lang="fr-FR" dirty="0" smtClean="0"/>
          </a:p>
          <a:p>
            <a:r>
              <a:rPr lang="fr-FR" dirty="0" smtClean="0"/>
              <a:t>17 </a:t>
            </a:r>
            <a:r>
              <a:rPr lang="fr-FR" dirty="0" smtClean="0"/>
              <a:t>FEBBRAIO  </a:t>
            </a:r>
            <a:r>
              <a:rPr lang="fr-FR" dirty="0" smtClean="0"/>
              <a:t>2016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466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1555" y="2226469"/>
            <a:ext cx="8013795" cy="363609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5. </a:t>
            </a:r>
            <a:r>
              <a:rPr lang="fr-FR" dirty="0" smtClean="0"/>
              <a:t>PREVENZIONE DELLA MALARIA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423549489"/>
              </p:ext>
            </p:extLst>
          </p:nvPr>
        </p:nvGraphicFramePr>
        <p:xfrm>
          <a:off x="532264" y="2763877"/>
          <a:ext cx="2652602" cy="222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623481" y="2680975"/>
            <a:ext cx="53088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Tabella</a:t>
            </a:r>
            <a:r>
              <a:rPr lang="fr-FR" dirty="0" smtClean="0"/>
              <a:t> </a:t>
            </a:r>
            <a:r>
              <a:rPr lang="fr-FR" dirty="0" err="1" smtClean="0"/>
              <a:t>comparativa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numero</a:t>
            </a:r>
            <a:r>
              <a:rPr lang="fr-FR" dirty="0" smtClean="0"/>
              <a:t> di </a:t>
            </a:r>
            <a:r>
              <a:rPr lang="fr-FR" dirty="0" err="1" smtClean="0"/>
              <a:t>bambini</a:t>
            </a:r>
            <a:r>
              <a:rPr lang="fr-FR" dirty="0" smtClean="0"/>
              <a:t> </a:t>
            </a:r>
            <a:r>
              <a:rPr lang="fr-FR" dirty="0" err="1" smtClean="0"/>
              <a:t>protetti</a:t>
            </a:r>
            <a:r>
              <a:rPr lang="fr-FR" dirty="0" smtClean="0"/>
              <a:t> </a:t>
            </a:r>
            <a:r>
              <a:rPr lang="fr-FR" dirty="0" err="1" smtClean="0"/>
              <a:t>contro</a:t>
            </a:r>
            <a:r>
              <a:rPr lang="fr-FR" dirty="0" smtClean="0"/>
              <a:t> la malaria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/>
              <a:t>2014 </a:t>
            </a:r>
            <a:r>
              <a:rPr lang="fr-FR" dirty="0" smtClean="0"/>
              <a:t>e </a:t>
            </a:r>
            <a:r>
              <a:rPr lang="fr-FR" dirty="0"/>
              <a:t>2015</a:t>
            </a:r>
          </a:p>
          <a:p>
            <a:r>
              <a:rPr lang="fr-FR" dirty="0" err="1" smtClean="0"/>
              <a:t>Nel</a:t>
            </a:r>
            <a:r>
              <a:rPr lang="fr-FR" dirty="0" smtClean="0"/>
              <a:t> 2015 le </a:t>
            </a:r>
            <a:r>
              <a:rPr lang="fr-FR" dirty="0" err="1" smtClean="0"/>
              <a:t>strategie</a:t>
            </a:r>
            <a:r>
              <a:rPr lang="fr-FR" dirty="0" smtClean="0"/>
              <a:t> di </a:t>
            </a:r>
            <a:r>
              <a:rPr lang="fr-FR" dirty="0" err="1" smtClean="0"/>
              <a:t>mobilitazione</a:t>
            </a:r>
            <a:r>
              <a:rPr lang="fr-FR" dirty="0" smtClean="0"/>
              <a:t> e d’</a:t>
            </a:r>
            <a:r>
              <a:rPr lang="fr-FR" dirty="0" err="1" smtClean="0"/>
              <a:t>informazione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popolazione</a:t>
            </a:r>
            <a:r>
              <a:rPr lang="fr-FR" dirty="0" smtClean="0"/>
              <a:t> sono state più intense. </a:t>
            </a:r>
            <a:endParaRPr lang="fr-FR" dirty="0"/>
          </a:p>
          <a:p>
            <a:r>
              <a:rPr lang="fr-FR" dirty="0"/>
              <a:t>La </a:t>
            </a:r>
            <a:r>
              <a:rPr lang="fr-FR" dirty="0" err="1"/>
              <a:t>popolazione</a:t>
            </a:r>
            <a:r>
              <a:rPr lang="fr-FR" dirty="0"/>
              <a:t> </a:t>
            </a:r>
            <a:r>
              <a:rPr lang="fr-FR" dirty="0" smtClean="0"/>
              <a:t>ha </a:t>
            </a:r>
            <a:r>
              <a:rPr lang="fr-FR" dirty="0" err="1" smtClean="0"/>
              <a:t>riconosciuto</a:t>
            </a:r>
            <a:r>
              <a:rPr lang="fr-FR" dirty="0" smtClean="0"/>
              <a:t> il </a:t>
            </a:r>
            <a:r>
              <a:rPr lang="fr-FR" dirty="0" err="1" smtClean="0"/>
              <a:t>beneficio</a:t>
            </a:r>
            <a:r>
              <a:rPr lang="fr-FR" dirty="0" smtClean="0"/>
              <a:t> di </a:t>
            </a:r>
            <a:r>
              <a:rPr lang="fr-FR" dirty="0" err="1" smtClean="0"/>
              <a:t>queste</a:t>
            </a:r>
            <a:r>
              <a:rPr lang="fr-FR" dirty="0" smtClean="0"/>
              <a:t> </a:t>
            </a:r>
            <a:r>
              <a:rPr lang="fr-FR" dirty="0" err="1" smtClean="0"/>
              <a:t>misure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 err="1" smtClean="0"/>
              <a:t>Sfortunatamente</a:t>
            </a:r>
            <a:r>
              <a:rPr lang="fr-FR" dirty="0" smtClean="0"/>
              <a:t> </a:t>
            </a:r>
            <a:r>
              <a:rPr lang="fr-FR" dirty="0" err="1" smtClean="0"/>
              <a:t>quest’attività</a:t>
            </a:r>
            <a:r>
              <a:rPr lang="fr-FR" dirty="0" smtClean="0"/>
              <a:t> è </a:t>
            </a:r>
            <a:r>
              <a:rPr lang="fr-FR" dirty="0" err="1" smtClean="0"/>
              <a:t>cominciata</a:t>
            </a:r>
            <a:r>
              <a:rPr lang="fr-FR" dirty="0" smtClean="0"/>
              <a:t> solo alla fine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stagione</a:t>
            </a:r>
            <a:r>
              <a:rPr lang="fr-FR" dirty="0" smtClean="0"/>
              <a:t> di </a:t>
            </a:r>
            <a:r>
              <a:rPr lang="fr-FR" dirty="0" err="1" smtClean="0"/>
              <a:t>alta</a:t>
            </a:r>
            <a:r>
              <a:rPr lang="fr-FR" dirty="0" smtClean="0"/>
              <a:t> </a:t>
            </a:r>
            <a:r>
              <a:rPr lang="fr-FR" dirty="0" err="1" smtClean="0"/>
              <a:t>trasmissione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malaria.</a:t>
            </a:r>
            <a:endParaRPr lang="fr-FR" dirty="0"/>
          </a:p>
          <a:p>
            <a:r>
              <a:rPr lang="fr-FR" dirty="0" err="1" smtClean="0"/>
              <a:t>Comunque</a:t>
            </a:r>
            <a:r>
              <a:rPr lang="fr-FR" dirty="0" smtClean="0"/>
              <a:t> il </a:t>
            </a:r>
            <a:r>
              <a:rPr lang="fr-FR" dirty="0" err="1" smtClean="0"/>
              <a:t>numero</a:t>
            </a:r>
            <a:r>
              <a:rPr lang="fr-FR" dirty="0" smtClean="0"/>
              <a:t> di </a:t>
            </a:r>
            <a:r>
              <a:rPr lang="fr-FR" dirty="0" err="1" smtClean="0"/>
              <a:t>zanzariere</a:t>
            </a:r>
            <a:r>
              <a:rPr lang="fr-FR" dirty="0" smtClean="0"/>
              <a:t> </a:t>
            </a:r>
            <a:r>
              <a:rPr lang="fr-FR" dirty="0" err="1" smtClean="0"/>
              <a:t>distribuite</a:t>
            </a:r>
            <a:r>
              <a:rPr lang="fr-FR" dirty="0" smtClean="0"/>
              <a:t> è </a:t>
            </a:r>
            <a:r>
              <a:rPr lang="fr-FR" dirty="0" err="1" smtClean="0"/>
              <a:t>stato</a:t>
            </a:r>
            <a:r>
              <a:rPr lang="fr-FR" dirty="0" smtClean="0"/>
              <a:t> di </a:t>
            </a:r>
            <a:r>
              <a:rPr lang="fr-FR" dirty="0"/>
              <a:t>20577 </a:t>
            </a:r>
            <a:r>
              <a:rPr lang="fr-FR" dirty="0" err="1" smtClean="0"/>
              <a:t>nel</a:t>
            </a:r>
            <a:r>
              <a:rPr lang="fr-FR" dirty="0" smtClean="0"/>
              <a:t> 2015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91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717" y="2013898"/>
            <a:ext cx="8310634" cy="3986852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6. </a:t>
            </a:r>
            <a:r>
              <a:rPr lang="fr-FR" dirty="0" smtClean="0"/>
              <a:t>IMMUNIZZAZIONE DEI BAMBINI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32263" y="4955749"/>
            <a:ext cx="3142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Tabella</a:t>
            </a:r>
            <a:r>
              <a:rPr lang="fr-FR" dirty="0" smtClean="0"/>
              <a:t> </a:t>
            </a:r>
            <a:r>
              <a:rPr lang="fr-FR" dirty="0" err="1" smtClean="0"/>
              <a:t>comparativadel</a:t>
            </a:r>
            <a:r>
              <a:rPr lang="fr-FR" dirty="0" smtClean="0"/>
              <a:t> </a:t>
            </a:r>
            <a:r>
              <a:rPr lang="fr-FR" dirty="0" err="1" smtClean="0"/>
              <a:t>numero</a:t>
            </a:r>
            <a:r>
              <a:rPr lang="fr-FR" dirty="0" smtClean="0"/>
              <a:t> di </a:t>
            </a:r>
            <a:r>
              <a:rPr lang="fr-FR" dirty="0" err="1" smtClean="0"/>
              <a:t>bambini</a:t>
            </a:r>
            <a:r>
              <a:rPr lang="fr-FR" dirty="0" smtClean="0"/>
              <a:t> </a:t>
            </a:r>
            <a:r>
              <a:rPr lang="fr-FR" dirty="0" err="1" smtClean="0"/>
              <a:t>completamente</a:t>
            </a:r>
            <a:r>
              <a:rPr lang="fr-FR" dirty="0" smtClean="0"/>
              <a:t> </a:t>
            </a:r>
            <a:r>
              <a:rPr lang="fr-FR" dirty="0" err="1" smtClean="0"/>
              <a:t>vaccinati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/>
              <a:t>2014 </a:t>
            </a:r>
            <a:r>
              <a:rPr lang="fr-FR" dirty="0" smtClean="0"/>
              <a:t>e </a:t>
            </a:r>
            <a:r>
              <a:rPr lang="fr-FR" dirty="0"/>
              <a:t>2015</a:t>
            </a: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742695"/>
              </p:ext>
            </p:extLst>
          </p:nvPr>
        </p:nvGraphicFramePr>
        <p:xfrm>
          <a:off x="532263" y="2538632"/>
          <a:ext cx="3525388" cy="2417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4461934" y="2754044"/>
            <a:ext cx="390414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100" dirty="0" err="1" smtClean="0"/>
              <a:t>Obiettivo</a:t>
            </a:r>
            <a:r>
              <a:rPr lang="fr-FR" sz="2100" dirty="0" smtClean="0"/>
              <a:t>: </a:t>
            </a:r>
            <a:r>
              <a:rPr lang="fr-FR" sz="2100" dirty="0"/>
              <a:t>95%  </a:t>
            </a:r>
            <a:r>
              <a:rPr lang="fr-FR" sz="2100" dirty="0" smtClean="0"/>
              <a:t>dei </a:t>
            </a:r>
            <a:r>
              <a:rPr lang="fr-FR" sz="2100" dirty="0" err="1" smtClean="0"/>
              <a:t>bambini</a:t>
            </a:r>
            <a:endParaRPr lang="fr-FR" sz="2100" dirty="0"/>
          </a:p>
          <a:p>
            <a:r>
              <a:rPr lang="fr-FR" sz="2100" dirty="0" smtClean="0"/>
              <a:t>Il calo </a:t>
            </a:r>
            <a:r>
              <a:rPr lang="fr-FR" sz="2100" dirty="0" err="1" smtClean="0"/>
              <a:t>del</a:t>
            </a:r>
            <a:r>
              <a:rPr lang="fr-FR" sz="2100" dirty="0" smtClean="0"/>
              <a:t> </a:t>
            </a:r>
            <a:r>
              <a:rPr lang="fr-FR" sz="2100" dirty="0" err="1" smtClean="0"/>
              <a:t>numero</a:t>
            </a:r>
            <a:r>
              <a:rPr lang="fr-FR" sz="2100" dirty="0" smtClean="0"/>
              <a:t> di </a:t>
            </a:r>
            <a:r>
              <a:rPr lang="fr-FR" sz="2100" dirty="0" err="1" smtClean="0"/>
              <a:t>bambini</a:t>
            </a:r>
            <a:r>
              <a:rPr lang="fr-FR" sz="2100" dirty="0" smtClean="0"/>
              <a:t> </a:t>
            </a:r>
            <a:r>
              <a:rPr lang="fr-FR" sz="2100" dirty="0" err="1" smtClean="0"/>
              <a:t>completamente</a:t>
            </a:r>
            <a:r>
              <a:rPr lang="fr-FR" sz="2100" dirty="0" smtClean="0"/>
              <a:t> </a:t>
            </a:r>
            <a:r>
              <a:rPr lang="fr-FR" sz="2100" dirty="0" err="1" smtClean="0"/>
              <a:t>immunizzati</a:t>
            </a:r>
            <a:r>
              <a:rPr lang="fr-FR" sz="2100" dirty="0" smtClean="0"/>
              <a:t> </a:t>
            </a:r>
            <a:r>
              <a:rPr lang="fr-FR" sz="2100" dirty="0" err="1" smtClean="0"/>
              <a:t>nel</a:t>
            </a:r>
            <a:r>
              <a:rPr lang="fr-FR" sz="2100" dirty="0" smtClean="0"/>
              <a:t> 2015 è </a:t>
            </a:r>
            <a:r>
              <a:rPr lang="fr-FR" sz="2100" dirty="0" err="1" smtClean="0"/>
              <a:t>dovuto</a:t>
            </a:r>
            <a:r>
              <a:rPr lang="fr-FR" sz="2100" dirty="0" smtClean="0"/>
              <a:t>: </a:t>
            </a:r>
          </a:p>
          <a:p>
            <a:r>
              <a:rPr lang="fr-FR" sz="2100" dirty="0" smtClean="0"/>
              <a:t>-</a:t>
            </a:r>
            <a:r>
              <a:rPr lang="fr-FR" sz="2100" dirty="0" err="1" smtClean="0"/>
              <a:t>Alle</a:t>
            </a:r>
            <a:r>
              <a:rPr lang="fr-FR" sz="2100" dirty="0" smtClean="0"/>
              <a:t> </a:t>
            </a:r>
            <a:r>
              <a:rPr lang="fr-FR" sz="2100" dirty="0" err="1" smtClean="0"/>
              <a:t>frequenti</a:t>
            </a:r>
            <a:r>
              <a:rPr lang="fr-FR" sz="2100" dirty="0" smtClean="0"/>
              <a:t> </a:t>
            </a:r>
            <a:r>
              <a:rPr lang="fr-FR" sz="2100" dirty="0" err="1" smtClean="0"/>
              <a:t>rotture</a:t>
            </a:r>
            <a:r>
              <a:rPr lang="fr-FR" sz="2100" dirty="0" smtClean="0"/>
              <a:t> dei </a:t>
            </a:r>
            <a:r>
              <a:rPr lang="fr-FR" sz="2100" dirty="0" err="1" smtClean="0"/>
              <a:t>vaccini</a:t>
            </a:r>
            <a:endParaRPr lang="fr-FR" sz="2100" dirty="0"/>
          </a:p>
          <a:p>
            <a:r>
              <a:rPr lang="fr-FR" sz="2100" dirty="0" smtClean="0"/>
              <a:t>Il </a:t>
            </a:r>
            <a:r>
              <a:rPr lang="fr-FR" sz="2100" dirty="0" err="1" smtClean="0"/>
              <a:t>monitoraggio</a:t>
            </a:r>
            <a:r>
              <a:rPr lang="fr-FR" sz="2100" dirty="0" smtClean="0"/>
              <a:t> delle </a:t>
            </a:r>
            <a:r>
              <a:rPr lang="fr-FR" sz="2100" dirty="0" err="1" smtClean="0"/>
              <a:t>attività</a:t>
            </a:r>
            <a:r>
              <a:rPr lang="fr-FR" sz="2100" dirty="0" smtClean="0"/>
              <a:t> </a:t>
            </a:r>
            <a:r>
              <a:rPr lang="fr-FR" sz="2100" dirty="0" err="1" smtClean="0"/>
              <a:t>del</a:t>
            </a:r>
            <a:r>
              <a:rPr lang="fr-FR" sz="2100" dirty="0" smtClean="0"/>
              <a:t> </a:t>
            </a:r>
            <a:r>
              <a:rPr lang="fr-FR" sz="2100" dirty="0" err="1" smtClean="0"/>
              <a:t>centro</a:t>
            </a:r>
            <a:r>
              <a:rPr lang="fr-FR" sz="2100" dirty="0" smtClean="0"/>
              <a:t> </a:t>
            </a:r>
            <a:r>
              <a:rPr lang="fr-FR" sz="2100" dirty="0" err="1" smtClean="0"/>
              <a:t>sanitario</a:t>
            </a:r>
            <a:r>
              <a:rPr lang="fr-FR" sz="2100" dirty="0" smtClean="0"/>
              <a:t> di </a:t>
            </a:r>
            <a:r>
              <a:rPr lang="fr-FR" sz="2100" dirty="0" err="1" smtClean="0"/>
              <a:t>Lafiabougou</a:t>
            </a:r>
            <a:r>
              <a:rPr lang="fr-FR" sz="2100" dirty="0" smtClean="0"/>
              <a:t> il 17-01-2016</a:t>
            </a:r>
            <a:r>
              <a:rPr lang="fr-FR" sz="2100" dirty="0"/>
              <a:t>: </a:t>
            </a:r>
          </a:p>
          <a:p>
            <a:r>
              <a:rPr lang="fr-FR" sz="2100" dirty="0" err="1" smtClean="0"/>
              <a:t>Disponibilità</a:t>
            </a:r>
            <a:r>
              <a:rPr lang="fr-FR" sz="2100" dirty="0" smtClean="0"/>
              <a:t> di </a:t>
            </a:r>
            <a:r>
              <a:rPr lang="fr-FR" sz="2100" dirty="0" err="1" smtClean="0"/>
              <a:t>antigeni</a:t>
            </a:r>
            <a:r>
              <a:rPr lang="fr-FR" sz="2100" dirty="0" smtClean="0"/>
              <a:t> </a:t>
            </a:r>
            <a:r>
              <a:rPr lang="fr-FR" sz="2100" dirty="0"/>
              <a:t>29</a:t>
            </a:r>
            <a:r>
              <a:rPr lang="fr-FR" sz="2100" dirty="0" smtClean="0"/>
              <a:t>%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392289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 smtClean="0"/>
              <a:t>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0848" y="2226469"/>
            <a:ext cx="8044502" cy="3263504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  <p:pic>
        <p:nvPicPr>
          <p:cNvPr id="4" name="Image 3" descr="C:\Users\Ouattara\Desktop\Image téléphone I Tel 1502\IMG_20151229_09164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287" y="2394699"/>
            <a:ext cx="2691623" cy="25869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321237" y="3411177"/>
            <a:ext cx="152420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100" dirty="0" err="1" smtClean="0"/>
              <a:t>Vaccinazioni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153712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93094"/>
            <a:ext cx="7886700" cy="3596879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7. </a:t>
            </a:r>
            <a:r>
              <a:rPr lang="fr-FR" dirty="0" smtClean="0"/>
              <a:t>LOTTA CONTRO IL </a:t>
            </a:r>
            <a:r>
              <a:rPr lang="fr-FR" dirty="0" smtClean="0"/>
              <a:t>VIRUS EBOLA</a:t>
            </a:r>
          </a:p>
          <a:p>
            <a:r>
              <a:rPr lang="fr-FR" dirty="0"/>
              <a:t>La </a:t>
            </a:r>
            <a:r>
              <a:rPr lang="fr-FR" dirty="0" err="1" smtClean="0"/>
              <a:t>commissione</a:t>
            </a:r>
            <a:r>
              <a:rPr lang="fr-FR" dirty="0" smtClean="0"/>
              <a:t> </a:t>
            </a:r>
            <a:r>
              <a:rPr lang="fr-FR" dirty="0" err="1" smtClean="0"/>
              <a:t>sanità</a:t>
            </a:r>
            <a:r>
              <a:rPr lang="fr-FR" dirty="0" smtClean="0"/>
              <a:t> di </a:t>
            </a:r>
            <a:r>
              <a:rPr lang="fr-FR" dirty="0" err="1" smtClean="0"/>
              <a:t>fronte</a:t>
            </a:r>
            <a:r>
              <a:rPr lang="fr-FR" dirty="0" smtClean="0"/>
              <a:t> al </a:t>
            </a:r>
            <a:r>
              <a:rPr lang="fr-FR" dirty="0"/>
              <a:t>virus Ebola </a:t>
            </a:r>
            <a:r>
              <a:rPr lang="fr-FR" dirty="0" smtClean="0"/>
              <a:t>ha </a:t>
            </a:r>
            <a:r>
              <a:rPr lang="fr-FR" dirty="0" err="1" smtClean="0"/>
              <a:t>realizzato</a:t>
            </a:r>
            <a:r>
              <a:rPr lang="fr-FR" dirty="0" smtClean="0"/>
              <a:t> delle </a:t>
            </a:r>
            <a:r>
              <a:rPr lang="fr-FR" dirty="0" err="1" smtClean="0"/>
              <a:t>attività</a:t>
            </a:r>
            <a:r>
              <a:rPr lang="fr-FR" dirty="0" smtClean="0"/>
              <a:t> con l’</a:t>
            </a:r>
            <a:r>
              <a:rPr lang="fr-FR" dirty="0" err="1" smtClean="0"/>
              <a:t>appoggio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/>
              <a:t>Caritas </a:t>
            </a:r>
            <a:r>
              <a:rPr lang="fr-FR" dirty="0" err="1" smtClean="0"/>
              <a:t>spagnola</a:t>
            </a:r>
            <a:r>
              <a:rPr lang="fr-FR" dirty="0"/>
              <a:t> </a:t>
            </a:r>
          </a:p>
          <a:p>
            <a:pPr lvl="0"/>
            <a:r>
              <a:rPr lang="fr-FR" dirty="0" err="1" smtClean="0"/>
              <a:t>Limitazione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propagazione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malattia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941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691356"/>
          </a:xfrm>
        </p:spPr>
        <p:txBody>
          <a:bodyPr>
            <a:normAutofit fontScale="90000"/>
          </a:bodyPr>
          <a:lstStyle/>
          <a:p>
            <a:r>
              <a:rPr lang="fr-FR" dirty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pic>
        <p:nvPicPr>
          <p:cNvPr id="4" name="Espace réservé du contenu 3" descr="IMG_20150310_112112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1914525"/>
            <a:ext cx="2278857" cy="2728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F:\Images\IMG_20141208_1125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869" y="1944887"/>
            <a:ext cx="2067878" cy="269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721519" y="4814888"/>
            <a:ext cx="2185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100" dirty="0" err="1" smtClean="0"/>
              <a:t>Lavaggio</a:t>
            </a:r>
            <a:r>
              <a:rPr lang="fr-FR" sz="2100" dirty="0" smtClean="0"/>
              <a:t> delle </a:t>
            </a:r>
            <a:r>
              <a:rPr lang="fr-FR" sz="2100" dirty="0" err="1" smtClean="0"/>
              <a:t>mani</a:t>
            </a:r>
            <a:r>
              <a:rPr lang="fr-FR" sz="2100" dirty="0" smtClean="0"/>
              <a:t> col </a:t>
            </a:r>
            <a:r>
              <a:rPr lang="fr-FR" sz="2100" dirty="0" err="1" smtClean="0"/>
              <a:t>sapone</a:t>
            </a:r>
            <a:endParaRPr lang="fr-FR" sz="2100" dirty="0"/>
          </a:p>
        </p:txBody>
      </p:sp>
      <p:sp>
        <p:nvSpPr>
          <p:cNvPr id="7" name="ZoneTexte 6"/>
          <p:cNvSpPr txBox="1"/>
          <p:nvPr/>
        </p:nvSpPr>
        <p:spPr>
          <a:xfrm>
            <a:off x="3787849" y="4900612"/>
            <a:ext cx="5452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100" dirty="0" err="1" smtClean="0"/>
              <a:t>Materiale</a:t>
            </a:r>
            <a:r>
              <a:rPr lang="fr-FR" sz="2100" dirty="0" smtClean="0"/>
              <a:t> di </a:t>
            </a:r>
            <a:r>
              <a:rPr lang="fr-FR" sz="2100" dirty="0" err="1" smtClean="0"/>
              <a:t>protezione</a:t>
            </a:r>
            <a:r>
              <a:rPr lang="fr-FR" sz="2100" dirty="0" smtClean="0"/>
              <a:t> </a:t>
            </a:r>
            <a:r>
              <a:rPr lang="fr-FR" sz="2100" dirty="0" err="1" smtClean="0"/>
              <a:t>degli</a:t>
            </a:r>
            <a:r>
              <a:rPr lang="fr-FR" sz="2100" dirty="0" smtClean="0"/>
              <a:t> </a:t>
            </a:r>
            <a:r>
              <a:rPr lang="fr-FR" sz="2100" dirty="0" err="1" smtClean="0"/>
              <a:t>agenti</a:t>
            </a:r>
            <a:r>
              <a:rPr lang="fr-FR" sz="2100" dirty="0" smtClean="0"/>
              <a:t> </a:t>
            </a:r>
            <a:r>
              <a:rPr lang="fr-FR" sz="2100" dirty="0" err="1" smtClean="0"/>
              <a:t>sanitari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276978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8</a:t>
            </a:r>
            <a:r>
              <a:rPr lang="fr-FR" dirty="0" smtClean="0"/>
              <a:t>. </a:t>
            </a:r>
            <a:r>
              <a:rPr lang="fr-FR" dirty="0" smtClean="0"/>
              <a:t>COSTRUZIONE DELL’OSPEDALE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La </a:t>
            </a:r>
            <a:r>
              <a:rPr lang="fr-FR" dirty="0" err="1" smtClean="0"/>
              <a:t>costruzione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maternità</a:t>
            </a:r>
            <a:r>
              <a:rPr lang="fr-FR" dirty="0" smtClean="0"/>
              <a:t> è </a:t>
            </a:r>
            <a:r>
              <a:rPr lang="fr-FR" dirty="0" err="1" smtClean="0"/>
              <a:t>completata</a:t>
            </a:r>
            <a:r>
              <a:rPr lang="fr-FR" dirty="0" smtClean="0"/>
              <a:t>. 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Altre</a:t>
            </a:r>
            <a:r>
              <a:rPr lang="fr-FR" dirty="0" smtClean="0"/>
              <a:t> </a:t>
            </a:r>
            <a:r>
              <a:rPr lang="fr-FR" dirty="0" err="1" smtClean="0"/>
              <a:t>azioni</a:t>
            </a:r>
            <a:r>
              <a:rPr lang="fr-FR" dirty="0" smtClean="0"/>
              <a:t> sono state </a:t>
            </a:r>
            <a:r>
              <a:rPr lang="fr-FR" dirty="0" err="1" smtClean="0"/>
              <a:t>intraprese</a:t>
            </a:r>
            <a:r>
              <a:rPr lang="fr-FR" dirty="0" smtClean="0"/>
              <a:t> per la </a:t>
            </a:r>
            <a:r>
              <a:rPr lang="fr-FR" dirty="0" err="1" smtClean="0"/>
              <a:t>costruzione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altri</a:t>
            </a:r>
            <a:r>
              <a:rPr lang="fr-FR" dirty="0" smtClean="0"/>
              <a:t> </a:t>
            </a:r>
            <a:r>
              <a:rPr lang="fr-FR" dirty="0" err="1" smtClean="0"/>
              <a:t>moduli</a:t>
            </a:r>
            <a:r>
              <a:rPr lang="fr-FR" dirty="0" smtClean="0"/>
              <a:t> e per l’</a:t>
            </a:r>
            <a:r>
              <a:rPr lang="fr-FR" dirty="0" err="1" smtClean="0"/>
              <a:t>equipaggiamento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03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III. </a:t>
            </a:r>
            <a:r>
              <a:rPr lang="fr-FR" dirty="0" smtClean="0"/>
              <a:t>EFFETTI/ IMPATTI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500" y="2125266"/>
            <a:ext cx="7886700" cy="3907044"/>
          </a:xfrm>
        </p:spPr>
        <p:txBody>
          <a:bodyPr>
            <a:normAutofit fontScale="70000" lnSpcReduction="20000"/>
          </a:bodyPr>
          <a:lstStyle/>
          <a:p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curato</a:t>
            </a:r>
            <a:r>
              <a:rPr lang="fr-FR" dirty="0" smtClean="0"/>
              <a:t> le </a:t>
            </a:r>
            <a:r>
              <a:rPr lang="fr-FR" dirty="0" err="1" smtClean="0"/>
              <a:t>malattie</a:t>
            </a:r>
            <a:r>
              <a:rPr lang="fr-FR" dirty="0" smtClean="0"/>
              <a:t>. La grande </a:t>
            </a:r>
            <a:r>
              <a:rPr lang="fr-FR" dirty="0" err="1" smtClean="0"/>
              <a:t>frequentazione</a:t>
            </a:r>
            <a:r>
              <a:rPr lang="fr-FR" dirty="0" smtClean="0"/>
              <a:t> dei </a:t>
            </a:r>
            <a:r>
              <a:rPr lang="fr-FR" dirty="0" err="1" smtClean="0"/>
              <a:t>nostri</a:t>
            </a:r>
            <a:r>
              <a:rPr lang="fr-FR" dirty="0" smtClean="0"/>
              <a:t> </a:t>
            </a:r>
            <a:r>
              <a:rPr lang="fr-FR" dirty="0" err="1" smtClean="0"/>
              <a:t>centri</a:t>
            </a:r>
            <a:r>
              <a:rPr lang="fr-FR" dirty="0" smtClean="0"/>
              <a:t> è un segno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fiducia</a:t>
            </a:r>
            <a:r>
              <a:rPr lang="fr-FR" dirty="0" smtClean="0"/>
              <a:t> e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soddisfazione</a:t>
            </a:r>
            <a:r>
              <a:rPr lang="fr-FR" dirty="0" smtClean="0"/>
              <a:t> dei </a:t>
            </a:r>
            <a:r>
              <a:rPr lang="fr-FR" dirty="0" err="1" smtClean="0"/>
              <a:t>malati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si </a:t>
            </a:r>
            <a:r>
              <a:rPr lang="fr-FR" dirty="0" err="1" smtClean="0"/>
              <a:t>sentono</a:t>
            </a:r>
            <a:r>
              <a:rPr lang="fr-FR" dirty="0" smtClean="0"/>
              <a:t> </a:t>
            </a:r>
            <a:r>
              <a:rPr lang="fr-FR" dirty="0" err="1" smtClean="0"/>
              <a:t>rispettati</a:t>
            </a:r>
            <a:r>
              <a:rPr lang="fr-FR" dirty="0" smtClean="0"/>
              <a:t> </a:t>
            </a:r>
            <a:r>
              <a:rPr lang="fr-FR" dirty="0" err="1" smtClean="0"/>
              <a:t>nelle</a:t>
            </a:r>
            <a:r>
              <a:rPr lang="fr-FR" dirty="0" smtClean="0"/>
              <a:t> </a:t>
            </a:r>
            <a:r>
              <a:rPr lang="fr-FR" dirty="0" err="1" smtClean="0"/>
              <a:t>nostre</a:t>
            </a:r>
            <a:r>
              <a:rPr lang="fr-FR" dirty="0" smtClean="0"/>
              <a:t> </a:t>
            </a:r>
            <a:r>
              <a:rPr lang="fr-FR" dirty="0" err="1" smtClean="0"/>
              <a:t>strutture</a:t>
            </a:r>
            <a:r>
              <a:rPr lang="fr-FR" dirty="0" smtClean="0"/>
              <a:t>.</a:t>
            </a:r>
            <a:endParaRPr lang="fr-FR" dirty="0" smtClean="0"/>
          </a:p>
          <a:p>
            <a:r>
              <a:rPr lang="fr-FR" dirty="0" err="1" smtClean="0"/>
              <a:t>Molte</a:t>
            </a:r>
            <a:r>
              <a:rPr lang="fr-FR" dirty="0" smtClean="0"/>
              <a:t> donne </a:t>
            </a:r>
            <a:r>
              <a:rPr lang="fr-FR" dirty="0" err="1" smtClean="0"/>
              <a:t>partoriscono</a:t>
            </a:r>
            <a:r>
              <a:rPr lang="fr-FR" dirty="0" smtClean="0"/>
              <a:t> in </a:t>
            </a:r>
            <a:r>
              <a:rPr lang="fr-FR" dirty="0" err="1" smtClean="0"/>
              <a:t>buone</a:t>
            </a:r>
            <a:r>
              <a:rPr lang="fr-FR" dirty="0" smtClean="0"/>
              <a:t> </a:t>
            </a:r>
            <a:r>
              <a:rPr lang="fr-FR" dirty="0" err="1" smtClean="0"/>
              <a:t>condizioni</a:t>
            </a:r>
            <a:r>
              <a:rPr lang="fr-FR" dirty="0" smtClean="0"/>
              <a:t> e i parti </a:t>
            </a:r>
            <a:r>
              <a:rPr lang="fr-FR" dirty="0" err="1" smtClean="0"/>
              <a:t>difficili</a:t>
            </a:r>
            <a:r>
              <a:rPr lang="fr-FR" dirty="0" smtClean="0"/>
              <a:t> sono più </a:t>
            </a:r>
            <a:r>
              <a:rPr lang="fr-FR" dirty="0" err="1" smtClean="0"/>
              <a:t>rari</a:t>
            </a:r>
            <a:r>
              <a:rPr lang="fr-FR" dirty="0" smtClean="0"/>
              <a:t> </a:t>
            </a:r>
            <a:r>
              <a:rPr lang="fr-FR" dirty="0" err="1" smtClean="0"/>
              <a:t>perchè</a:t>
            </a:r>
            <a:r>
              <a:rPr lang="fr-FR" dirty="0" smtClean="0"/>
              <a:t> le donne sono </a:t>
            </a:r>
            <a:r>
              <a:rPr lang="fr-FR" dirty="0" err="1" smtClean="0"/>
              <a:t>seguite</a:t>
            </a:r>
            <a:r>
              <a:rPr lang="fr-FR" dirty="0" smtClean="0"/>
              <a:t> </a:t>
            </a:r>
            <a:r>
              <a:rPr lang="fr-FR" dirty="0" err="1" smtClean="0"/>
              <a:t>tramite</a:t>
            </a:r>
            <a:r>
              <a:rPr lang="fr-FR" dirty="0" smtClean="0"/>
              <a:t> </a:t>
            </a:r>
            <a:r>
              <a:rPr lang="fr-FR" dirty="0" err="1" smtClean="0"/>
              <a:t>consultazioni</a:t>
            </a:r>
            <a:r>
              <a:rPr lang="fr-FR" dirty="0" smtClean="0"/>
              <a:t> </a:t>
            </a:r>
            <a:r>
              <a:rPr lang="fr-FR" dirty="0" err="1" smtClean="0"/>
              <a:t>prenatali</a:t>
            </a:r>
            <a:r>
              <a:rPr lang="fr-FR" dirty="0" smtClean="0"/>
              <a:t>. Non </a:t>
            </a: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registrato</a:t>
            </a:r>
            <a:r>
              <a:rPr lang="fr-FR" dirty="0" smtClean="0"/>
              <a:t> </a:t>
            </a:r>
            <a:r>
              <a:rPr lang="fr-FR" dirty="0" err="1" smtClean="0"/>
              <a:t>casi</a:t>
            </a:r>
            <a:r>
              <a:rPr lang="fr-FR" dirty="0" smtClean="0"/>
              <a:t> di </a:t>
            </a:r>
            <a:r>
              <a:rPr lang="fr-FR" dirty="0" err="1" smtClean="0"/>
              <a:t>decesso</a:t>
            </a:r>
            <a:r>
              <a:rPr lang="fr-FR" dirty="0" smtClean="0"/>
              <a:t> </a:t>
            </a:r>
            <a:r>
              <a:rPr lang="fr-FR" dirty="0" err="1" smtClean="0"/>
              <a:t>materno</a:t>
            </a:r>
            <a:r>
              <a:rPr lang="fr-FR" dirty="0" smtClean="0"/>
              <a:t> né </a:t>
            </a:r>
            <a:r>
              <a:rPr lang="fr-FR" dirty="0" err="1" smtClean="0"/>
              <a:t>neonatale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nostri</a:t>
            </a:r>
            <a:r>
              <a:rPr lang="fr-FR" dirty="0" smtClean="0"/>
              <a:t> </a:t>
            </a:r>
            <a:r>
              <a:rPr lang="fr-FR" dirty="0" err="1" smtClean="0"/>
              <a:t>centri</a:t>
            </a:r>
            <a:r>
              <a:rPr lang="fr-FR" dirty="0" smtClean="0"/>
              <a:t> </a:t>
            </a:r>
            <a:r>
              <a:rPr lang="fr-FR" dirty="0" err="1" smtClean="0"/>
              <a:t>sanitari</a:t>
            </a:r>
            <a:r>
              <a:rPr lang="fr-FR" dirty="0" smtClean="0"/>
              <a:t>.</a:t>
            </a:r>
            <a:endParaRPr lang="fr-FR" dirty="0" smtClean="0"/>
          </a:p>
          <a:p>
            <a:r>
              <a:rPr lang="fr-FR" dirty="0" smtClean="0"/>
              <a:t>L’</a:t>
            </a:r>
            <a:r>
              <a:rPr lang="fr-FR" dirty="0" err="1" smtClean="0"/>
              <a:t>immunizzazione</a:t>
            </a:r>
            <a:r>
              <a:rPr lang="fr-FR" dirty="0" smtClean="0"/>
              <a:t> </a:t>
            </a:r>
            <a:r>
              <a:rPr lang="fr-FR" dirty="0" err="1" smtClean="0"/>
              <a:t>completa</a:t>
            </a:r>
            <a:r>
              <a:rPr lang="fr-FR" dirty="0" smtClean="0"/>
              <a:t> è volta a </a:t>
            </a:r>
            <a:r>
              <a:rPr lang="fr-FR" dirty="0" err="1" smtClean="0"/>
              <a:t>proteggere</a:t>
            </a:r>
            <a:r>
              <a:rPr lang="fr-FR" dirty="0" smtClean="0"/>
              <a:t> i </a:t>
            </a:r>
            <a:r>
              <a:rPr lang="fr-FR" dirty="0" err="1" smtClean="0"/>
              <a:t>bambini</a:t>
            </a:r>
            <a:r>
              <a:rPr lang="fr-FR" dirty="0" smtClean="0"/>
              <a:t> </a:t>
            </a:r>
            <a:r>
              <a:rPr lang="fr-FR" dirty="0" err="1" smtClean="0"/>
              <a:t>contro</a:t>
            </a:r>
            <a:r>
              <a:rPr lang="fr-FR" dirty="0" smtClean="0"/>
              <a:t> le </a:t>
            </a:r>
            <a:r>
              <a:rPr lang="fr-FR" dirty="0" err="1" smtClean="0"/>
              <a:t>malattie</a:t>
            </a:r>
            <a:r>
              <a:rPr lang="fr-FR" dirty="0" smtClean="0"/>
              <a:t>. Non </a:t>
            </a: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registrato</a:t>
            </a:r>
            <a:r>
              <a:rPr lang="fr-FR" dirty="0" smtClean="0"/>
              <a:t> </a:t>
            </a:r>
            <a:r>
              <a:rPr lang="fr-FR" dirty="0" err="1" smtClean="0"/>
              <a:t>casi</a:t>
            </a:r>
            <a:r>
              <a:rPr lang="fr-FR" dirty="0" smtClean="0"/>
              <a:t> di </a:t>
            </a:r>
            <a:r>
              <a:rPr lang="fr-FR" dirty="0" err="1" smtClean="0"/>
              <a:t>bambini</a:t>
            </a:r>
            <a:r>
              <a:rPr lang="fr-FR" dirty="0" smtClean="0"/>
              <a:t> </a:t>
            </a:r>
            <a:r>
              <a:rPr lang="fr-FR" dirty="0" err="1" smtClean="0"/>
              <a:t>presentanti</a:t>
            </a:r>
            <a:r>
              <a:rPr lang="fr-FR" dirty="0" smtClean="0"/>
              <a:t> </a:t>
            </a:r>
            <a:r>
              <a:rPr lang="fr-FR" dirty="0" err="1" smtClean="0"/>
              <a:t>malattie</a:t>
            </a:r>
            <a:r>
              <a:rPr lang="fr-FR" dirty="0" smtClean="0"/>
              <a:t> </a:t>
            </a:r>
            <a:r>
              <a:rPr lang="fr-FR" dirty="0" err="1" smtClean="0"/>
              <a:t>contro</a:t>
            </a:r>
            <a:r>
              <a:rPr lang="fr-FR" dirty="0" smtClean="0"/>
              <a:t> le </a:t>
            </a:r>
            <a:r>
              <a:rPr lang="fr-FR" dirty="0" err="1" smtClean="0"/>
              <a:t>quali</a:t>
            </a:r>
            <a:r>
              <a:rPr lang="fr-FR" dirty="0" smtClean="0"/>
              <a:t> sono </a:t>
            </a:r>
            <a:r>
              <a:rPr lang="fr-FR" dirty="0" err="1" smtClean="0"/>
              <a:t>stati</a:t>
            </a:r>
            <a:r>
              <a:rPr lang="fr-FR" dirty="0" smtClean="0"/>
              <a:t> </a:t>
            </a:r>
            <a:r>
              <a:rPr lang="fr-FR" dirty="0" err="1" smtClean="0"/>
              <a:t>vaccinati</a:t>
            </a:r>
            <a:r>
              <a:rPr lang="fr-FR" dirty="0" smtClean="0"/>
              <a:t>. Le </a:t>
            </a:r>
            <a:r>
              <a:rPr lang="fr-FR" dirty="0" err="1" smtClean="0"/>
              <a:t>mamme</a:t>
            </a:r>
            <a:r>
              <a:rPr lang="fr-FR" dirty="0" smtClean="0"/>
              <a:t> </a:t>
            </a:r>
            <a:r>
              <a:rPr lang="fr-FR" dirty="0" err="1" smtClean="0"/>
              <a:t>vengono</a:t>
            </a:r>
            <a:r>
              <a:rPr lang="fr-FR" dirty="0" smtClean="0"/>
              <a:t> molto presto (</a:t>
            </a:r>
            <a:r>
              <a:rPr lang="fr-FR" dirty="0" err="1" smtClean="0"/>
              <a:t>spesso</a:t>
            </a:r>
            <a:r>
              <a:rPr lang="fr-FR" dirty="0" smtClean="0"/>
              <a:t> </a:t>
            </a:r>
            <a:r>
              <a:rPr lang="fr-FR" dirty="0" err="1" smtClean="0"/>
              <a:t>alle</a:t>
            </a:r>
            <a:r>
              <a:rPr lang="fr-FR" dirty="0" smtClean="0"/>
              <a:t> 5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mattino</a:t>
            </a:r>
            <a:r>
              <a:rPr lang="fr-FR" dirty="0" smtClean="0"/>
              <a:t>) per far </a:t>
            </a:r>
            <a:r>
              <a:rPr lang="fr-FR" dirty="0" err="1" smtClean="0"/>
              <a:t>vaccinare</a:t>
            </a:r>
            <a:r>
              <a:rPr lang="fr-FR" dirty="0" smtClean="0"/>
              <a:t> i </a:t>
            </a:r>
            <a:r>
              <a:rPr lang="fr-FR" dirty="0" err="1" smtClean="0"/>
              <a:t>propri</a:t>
            </a:r>
            <a:r>
              <a:rPr lang="fr-FR" dirty="0" smtClean="0"/>
              <a:t> </a:t>
            </a:r>
            <a:r>
              <a:rPr lang="fr-FR" dirty="0" err="1" smtClean="0"/>
              <a:t>figli</a:t>
            </a:r>
            <a:r>
              <a:rPr lang="fr-FR" dirty="0" smtClean="0"/>
              <a:t>.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compreso</a:t>
            </a:r>
            <a:r>
              <a:rPr lang="fr-FR" dirty="0" smtClean="0"/>
              <a:t> l’</a:t>
            </a:r>
            <a:r>
              <a:rPr lang="fr-FR" dirty="0" err="1" smtClean="0"/>
              <a:t>importanza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vaccinazione</a:t>
            </a:r>
            <a:r>
              <a:rPr lang="fr-FR" dirty="0" smtClean="0"/>
              <a:t>.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 err="1" smtClean="0"/>
              <a:t>prevenzione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malaria </a:t>
            </a:r>
            <a:r>
              <a:rPr lang="fr-FR" dirty="0" err="1" smtClean="0"/>
              <a:t>tra</a:t>
            </a:r>
            <a:r>
              <a:rPr lang="fr-FR" dirty="0" smtClean="0"/>
              <a:t> i </a:t>
            </a:r>
            <a:r>
              <a:rPr lang="fr-FR" dirty="0" err="1" smtClean="0"/>
              <a:t>bambini</a:t>
            </a:r>
            <a:r>
              <a:rPr lang="fr-FR" dirty="0" smtClean="0"/>
              <a:t> ha </a:t>
            </a:r>
            <a:r>
              <a:rPr lang="fr-FR" dirty="0" err="1" smtClean="0"/>
              <a:t>effettivamente</a:t>
            </a:r>
            <a:r>
              <a:rPr lang="fr-FR" dirty="0" smtClean="0"/>
              <a:t> </a:t>
            </a:r>
            <a:r>
              <a:rPr lang="fr-FR" dirty="0" err="1" smtClean="0"/>
              <a:t>ridotto</a:t>
            </a:r>
            <a:r>
              <a:rPr lang="fr-FR" dirty="0" smtClean="0"/>
              <a:t> il </a:t>
            </a:r>
            <a:r>
              <a:rPr lang="fr-FR" dirty="0" err="1" smtClean="0"/>
              <a:t>numero</a:t>
            </a:r>
            <a:r>
              <a:rPr lang="fr-FR" dirty="0" smtClean="0"/>
              <a:t> di </a:t>
            </a:r>
            <a:r>
              <a:rPr lang="fr-FR" dirty="0" err="1" smtClean="0"/>
              <a:t>casi</a:t>
            </a:r>
            <a:r>
              <a:rPr lang="fr-FR" dirty="0" smtClean="0"/>
              <a:t>. </a:t>
            </a:r>
            <a:r>
              <a:rPr lang="fr-FR" dirty="0" err="1" smtClean="0"/>
              <a:t>Nessun</a:t>
            </a:r>
            <a:r>
              <a:rPr lang="fr-FR" dirty="0" smtClean="0"/>
              <a:t> bambino </a:t>
            </a:r>
            <a:r>
              <a:rPr lang="fr-FR" dirty="0" err="1" smtClean="0"/>
              <a:t>sottoposto</a:t>
            </a:r>
            <a:r>
              <a:rPr lang="fr-FR" dirty="0" smtClean="0"/>
              <a:t> </a:t>
            </a:r>
            <a:r>
              <a:rPr lang="fr-FR" dirty="0" err="1" smtClean="0"/>
              <a:t>alle</a:t>
            </a:r>
            <a:r>
              <a:rPr lang="fr-FR" dirty="0" smtClean="0"/>
              <a:t> cure </a:t>
            </a:r>
            <a:r>
              <a:rPr lang="fr-FR" dirty="0" err="1" smtClean="0"/>
              <a:t>preventive</a:t>
            </a:r>
            <a:r>
              <a:rPr lang="fr-FR" dirty="0" smtClean="0"/>
              <a:t> ha </a:t>
            </a:r>
            <a:r>
              <a:rPr lang="fr-FR" dirty="0" err="1" smtClean="0"/>
              <a:t>presentato</a:t>
            </a:r>
            <a:r>
              <a:rPr lang="fr-FR" dirty="0" smtClean="0"/>
              <a:t> </a:t>
            </a:r>
            <a:r>
              <a:rPr lang="fr-FR" dirty="0" err="1" smtClean="0"/>
              <a:t>segni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malattia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13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III. </a:t>
            </a:r>
            <a:r>
              <a:rPr lang="fr-FR" dirty="0"/>
              <a:t>EFFETTI/ IMPATTI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4737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fr-FR" dirty="0" smtClean="0"/>
              <a:t>La </a:t>
            </a:r>
            <a:r>
              <a:rPr lang="fr-FR" dirty="0" err="1" smtClean="0"/>
              <a:t>presa</a:t>
            </a:r>
            <a:r>
              <a:rPr lang="fr-FR" dirty="0" smtClean="0"/>
              <a:t> in </a:t>
            </a:r>
            <a:r>
              <a:rPr lang="fr-FR" dirty="0" err="1" smtClean="0"/>
              <a:t>carico</a:t>
            </a:r>
            <a:r>
              <a:rPr lang="fr-FR" dirty="0" smtClean="0"/>
              <a:t> dei </a:t>
            </a:r>
            <a:r>
              <a:rPr lang="fr-FR" dirty="0" err="1" smtClean="0"/>
              <a:t>malnutriti</a:t>
            </a:r>
            <a:r>
              <a:rPr lang="fr-FR" dirty="0" smtClean="0"/>
              <a:t> ha </a:t>
            </a:r>
            <a:r>
              <a:rPr lang="fr-FR" dirty="0" err="1" smtClean="0"/>
              <a:t>permesso</a:t>
            </a:r>
            <a:r>
              <a:rPr lang="fr-FR" dirty="0" smtClean="0"/>
              <a:t> di </a:t>
            </a:r>
            <a:r>
              <a:rPr lang="fr-FR" dirty="0" err="1" smtClean="0"/>
              <a:t>ridurre</a:t>
            </a:r>
            <a:r>
              <a:rPr lang="fr-FR" dirty="0" smtClean="0"/>
              <a:t> la </a:t>
            </a:r>
            <a:r>
              <a:rPr lang="fr-FR" dirty="0" err="1" smtClean="0"/>
              <a:t>mortalità</a:t>
            </a:r>
            <a:r>
              <a:rPr lang="fr-FR" dirty="0" smtClean="0"/>
              <a:t> di </a:t>
            </a:r>
            <a:r>
              <a:rPr lang="fr-FR" dirty="0" err="1" smtClean="0"/>
              <a:t>molti</a:t>
            </a:r>
            <a:r>
              <a:rPr lang="fr-FR" dirty="0" smtClean="0"/>
              <a:t> </a:t>
            </a:r>
            <a:r>
              <a:rPr lang="fr-FR" dirty="0" err="1" smtClean="0"/>
              <a:t>bambini</a:t>
            </a:r>
            <a:r>
              <a:rPr lang="fr-FR" dirty="0" smtClean="0"/>
              <a:t>. Le </a:t>
            </a:r>
            <a:r>
              <a:rPr lang="fr-FR" dirty="0" err="1" smtClean="0"/>
              <a:t>madri</a:t>
            </a:r>
            <a:r>
              <a:rPr lang="fr-FR" dirty="0" smtClean="0"/>
              <a:t> sono più </a:t>
            </a:r>
            <a:r>
              <a:rPr lang="fr-FR" dirty="0" err="1" smtClean="0"/>
              <a:t>rassicurate</a:t>
            </a:r>
            <a:r>
              <a:rPr lang="fr-FR" dirty="0" smtClean="0"/>
              <a:t>.</a:t>
            </a:r>
            <a:endParaRPr lang="fr-FR" dirty="0"/>
          </a:p>
          <a:p>
            <a:pPr lvl="0"/>
            <a:r>
              <a:rPr lang="fr-FR" dirty="0" smtClean="0"/>
              <a:t>Le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 err="1" smtClean="0"/>
              <a:t>contro</a:t>
            </a:r>
            <a:r>
              <a:rPr lang="fr-FR" dirty="0" smtClean="0"/>
              <a:t> il virus Ebola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permesso</a:t>
            </a:r>
            <a:r>
              <a:rPr lang="fr-FR" dirty="0" smtClean="0"/>
              <a:t> di </a:t>
            </a:r>
            <a:r>
              <a:rPr lang="fr-FR" dirty="0" err="1" smtClean="0"/>
              <a:t>limitare</a:t>
            </a:r>
            <a:r>
              <a:rPr lang="fr-FR" dirty="0" smtClean="0"/>
              <a:t> la </a:t>
            </a:r>
            <a:r>
              <a:rPr lang="fr-FR" dirty="0" err="1" smtClean="0"/>
              <a:t>propagazione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virus e di </a:t>
            </a:r>
            <a:r>
              <a:rPr lang="fr-FR" dirty="0" err="1" smtClean="0"/>
              <a:t>proteggere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agenti</a:t>
            </a:r>
            <a:r>
              <a:rPr lang="fr-FR" dirty="0" smtClean="0"/>
              <a:t> </a:t>
            </a:r>
            <a:r>
              <a:rPr lang="fr-FR" dirty="0" err="1" smtClean="0"/>
              <a:t>sanitari</a:t>
            </a:r>
            <a:r>
              <a:rPr lang="fr-FR" dirty="0" smtClean="0"/>
              <a:t> e la </a:t>
            </a:r>
            <a:r>
              <a:rPr lang="fr-FR" dirty="0" err="1" smtClean="0"/>
              <a:t>popolazione</a:t>
            </a:r>
            <a:r>
              <a:rPr lang="fr-FR" dirty="0" smtClean="0"/>
              <a:t>. </a:t>
            </a:r>
            <a:r>
              <a:rPr lang="fr-FR" dirty="0" err="1" smtClean="0"/>
              <a:t>Nessun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è </a:t>
            </a:r>
            <a:r>
              <a:rPr lang="fr-FR" dirty="0" err="1" smtClean="0"/>
              <a:t>stato</a:t>
            </a:r>
            <a:r>
              <a:rPr lang="fr-FR" dirty="0" smtClean="0"/>
              <a:t> </a:t>
            </a:r>
            <a:r>
              <a:rPr lang="fr-FR" dirty="0" err="1" smtClean="0"/>
              <a:t>constatato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nostra</a:t>
            </a:r>
            <a:r>
              <a:rPr lang="fr-FR" dirty="0" smtClean="0"/>
              <a:t> </a:t>
            </a:r>
            <a:r>
              <a:rPr lang="fr-FR" dirty="0" err="1" smtClean="0"/>
              <a:t>diocesi</a:t>
            </a:r>
            <a:r>
              <a:rPr lang="fr-FR" dirty="0" smtClean="0"/>
              <a:t>. </a:t>
            </a:r>
            <a:r>
              <a:rPr lang="fr-FR" dirty="0" err="1" smtClean="0"/>
              <a:t>Comunque</a:t>
            </a:r>
            <a:r>
              <a:rPr lang="fr-FR" dirty="0" smtClean="0"/>
              <a:t> il </a:t>
            </a:r>
            <a:r>
              <a:rPr lang="fr-FR" dirty="0" err="1" smtClean="0"/>
              <a:t>lavaggio</a:t>
            </a:r>
            <a:r>
              <a:rPr lang="fr-FR" dirty="0" smtClean="0"/>
              <a:t> delle </a:t>
            </a:r>
            <a:r>
              <a:rPr lang="fr-FR" dirty="0" err="1" smtClean="0"/>
              <a:t>mani</a:t>
            </a:r>
            <a:r>
              <a:rPr lang="fr-FR" dirty="0" smtClean="0"/>
              <a:t> col </a:t>
            </a:r>
            <a:r>
              <a:rPr lang="fr-FR" dirty="0" err="1" smtClean="0"/>
              <a:t>sapone</a:t>
            </a:r>
            <a:r>
              <a:rPr lang="fr-FR" dirty="0" smtClean="0"/>
              <a:t> entra </a:t>
            </a:r>
            <a:r>
              <a:rPr lang="fr-FR" dirty="0" err="1" smtClean="0"/>
              <a:t>progressivamente</a:t>
            </a:r>
            <a:r>
              <a:rPr lang="fr-FR" dirty="0" smtClean="0"/>
              <a:t> </a:t>
            </a:r>
            <a:r>
              <a:rPr lang="fr-FR" dirty="0" err="1" smtClean="0"/>
              <a:t>nelle</a:t>
            </a:r>
            <a:r>
              <a:rPr lang="fr-FR" dirty="0" smtClean="0"/>
              <a:t> </a:t>
            </a:r>
            <a:r>
              <a:rPr lang="fr-FR" dirty="0" err="1" smtClean="0"/>
              <a:t>abi</a:t>
            </a:r>
            <a:r>
              <a:rPr lang="fr-FR" dirty="0" err="1" smtClean="0"/>
              <a:t>tudini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popolazione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 smtClean="0"/>
              <a:t>Tutti i </a:t>
            </a:r>
            <a:r>
              <a:rPr lang="fr-FR" dirty="0" err="1" smtClean="0"/>
              <a:t>centri</a:t>
            </a:r>
            <a:r>
              <a:rPr lang="fr-FR" dirty="0" smtClean="0"/>
              <a:t> </a:t>
            </a:r>
            <a:r>
              <a:rPr lang="fr-FR" dirty="0" err="1" smtClean="0"/>
              <a:t>sanitari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rispettato</a:t>
            </a:r>
            <a:r>
              <a:rPr lang="fr-FR" dirty="0" smtClean="0"/>
              <a:t> l’</a:t>
            </a:r>
            <a:r>
              <a:rPr lang="fr-FR" dirty="0" err="1" smtClean="0"/>
              <a:t>etica</a:t>
            </a:r>
            <a:r>
              <a:rPr lang="fr-FR" dirty="0" smtClean="0"/>
              <a:t> </a:t>
            </a:r>
            <a:r>
              <a:rPr lang="fr-FR" dirty="0" err="1" smtClean="0"/>
              <a:t>cattolica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corso delle </a:t>
            </a:r>
            <a:r>
              <a:rPr lang="fr-FR" dirty="0" err="1" smtClean="0"/>
              <a:t>attività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 smtClean="0"/>
              <a:t>Le </a:t>
            </a:r>
            <a:r>
              <a:rPr lang="fr-FR" dirty="0" err="1" smtClean="0"/>
              <a:t>nostre</a:t>
            </a:r>
            <a:r>
              <a:rPr lang="fr-FR" dirty="0" smtClean="0"/>
              <a:t> </a:t>
            </a:r>
            <a:r>
              <a:rPr lang="fr-FR" dirty="0" err="1" smtClean="0"/>
              <a:t>azioni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contribuito</a:t>
            </a:r>
            <a:r>
              <a:rPr lang="fr-FR" dirty="0" smtClean="0"/>
              <a:t> al </a:t>
            </a:r>
            <a:r>
              <a:rPr lang="fr-FR" dirty="0" err="1" smtClean="0"/>
              <a:t>miglioramento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salute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popolazione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03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IV. </a:t>
            </a:r>
            <a:r>
              <a:rPr lang="fr-FR" dirty="0" smtClean="0"/>
              <a:t>SITUAZIONE FINANZIARIA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Due </a:t>
            </a:r>
            <a:r>
              <a:rPr lang="fr-FR" dirty="0" err="1" smtClean="0"/>
              <a:t>fonti</a:t>
            </a:r>
            <a:r>
              <a:rPr lang="fr-FR" dirty="0" smtClean="0"/>
              <a:t> di </a:t>
            </a:r>
            <a:r>
              <a:rPr lang="fr-FR" dirty="0" err="1" smtClean="0"/>
              <a:t>finanziamento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permesso</a:t>
            </a:r>
            <a:r>
              <a:rPr lang="fr-FR" dirty="0" smtClean="0"/>
              <a:t> di </a:t>
            </a:r>
            <a:r>
              <a:rPr lang="fr-FR" dirty="0" err="1" smtClean="0"/>
              <a:t>condurre</a:t>
            </a:r>
            <a:r>
              <a:rPr lang="fr-FR" dirty="0" smtClean="0"/>
              <a:t> le </a:t>
            </a:r>
            <a:r>
              <a:rPr lang="fr-FR" dirty="0" err="1" smtClean="0"/>
              <a:t>attività</a:t>
            </a:r>
            <a:r>
              <a:rPr lang="fr-FR" dirty="0" smtClean="0"/>
              <a:t>:</a:t>
            </a:r>
            <a:endParaRPr lang="fr-FR" dirty="0"/>
          </a:p>
          <a:p>
            <a:r>
              <a:rPr lang="fr-FR" dirty="0" smtClean="0"/>
              <a:t>Il </a:t>
            </a:r>
            <a:r>
              <a:rPr lang="fr-FR" dirty="0" err="1" smtClean="0"/>
              <a:t>pagamento</a:t>
            </a:r>
            <a:r>
              <a:rPr lang="fr-FR" dirty="0"/>
              <a:t> </a:t>
            </a:r>
            <a:r>
              <a:rPr lang="fr-FR" dirty="0" smtClean="0"/>
              <a:t>da parte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utenti</a:t>
            </a:r>
            <a:r>
              <a:rPr lang="fr-FR" dirty="0" smtClean="0"/>
              <a:t> </a:t>
            </a:r>
            <a:r>
              <a:rPr lang="fr-FR" dirty="0" smtClean="0"/>
              <a:t>delle </a:t>
            </a:r>
            <a:r>
              <a:rPr lang="fr-FR" dirty="0" err="1" smtClean="0"/>
              <a:t>prestazioni</a:t>
            </a:r>
            <a:r>
              <a:rPr lang="fr-FR" dirty="0" smtClean="0"/>
              <a:t> </a:t>
            </a:r>
            <a:r>
              <a:rPr lang="fr-FR" dirty="0" err="1" smtClean="0"/>
              <a:t>erogate</a:t>
            </a:r>
            <a:r>
              <a:rPr lang="fr-FR" dirty="0" smtClean="0"/>
              <a:t> </a:t>
            </a:r>
            <a:r>
              <a:rPr lang="fr-FR" dirty="0" err="1" smtClean="0"/>
              <a:t>dai</a:t>
            </a:r>
            <a:r>
              <a:rPr lang="fr-FR" dirty="0" smtClean="0"/>
              <a:t> </a:t>
            </a:r>
            <a:r>
              <a:rPr lang="fr-FR" dirty="0" err="1" smtClean="0"/>
              <a:t>centri</a:t>
            </a:r>
            <a:r>
              <a:rPr lang="fr-FR" dirty="0" smtClean="0"/>
              <a:t> </a:t>
            </a:r>
            <a:r>
              <a:rPr lang="fr-FR" dirty="0" err="1" smtClean="0"/>
              <a:t>sanitari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Per la </a:t>
            </a:r>
            <a:r>
              <a:rPr lang="fr-FR" dirty="0" err="1" smtClean="0"/>
              <a:t>lotta</a:t>
            </a:r>
            <a:r>
              <a:rPr lang="fr-FR" dirty="0" smtClean="0"/>
              <a:t> </a:t>
            </a:r>
            <a:r>
              <a:rPr lang="fr-FR" dirty="0" err="1" smtClean="0"/>
              <a:t>contro</a:t>
            </a:r>
            <a:r>
              <a:rPr lang="fr-FR" dirty="0" smtClean="0"/>
              <a:t> il virus Ebola </a:t>
            </a:r>
            <a:r>
              <a:rPr lang="fr-FR" dirty="0"/>
              <a:t>14 782 000 f CFA </a:t>
            </a:r>
            <a:r>
              <a:rPr lang="fr-FR" dirty="0" smtClean="0"/>
              <a:t>(circa 22.500 euro) sono </a:t>
            </a:r>
            <a:r>
              <a:rPr lang="fr-FR" dirty="0" err="1" smtClean="0"/>
              <a:t>stati</a:t>
            </a:r>
            <a:r>
              <a:rPr lang="fr-FR" dirty="0" smtClean="0"/>
              <a:t> </a:t>
            </a:r>
            <a:r>
              <a:rPr lang="fr-FR" dirty="0" err="1" smtClean="0"/>
              <a:t>mobilizzati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investiti</a:t>
            </a:r>
            <a:r>
              <a:rPr lang="fr-FR" dirty="0" smtClean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450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V. </a:t>
            </a:r>
            <a:r>
              <a:rPr lang="fr-FR" dirty="0" smtClean="0"/>
              <a:t>SFIDE E PROSPETTIVE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Le </a:t>
            </a:r>
            <a:r>
              <a:rPr lang="fr-FR" dirty="0" err="1" smtClean="0"/>
              <a:t>principali</a:t>
            </a:r>
            <a:r>
              <a:rPr lang="fr-FR" dirty="0" smtClean="0"/>
              <a:t> </a:t>
            </a:r>
            <a:r>
              <a:rPr lang="fr-FR" dirty="0" err="1" smtClean="0"/>
              <a:t>sfide</a:t>
            </a:r>
            <a:r>
              <a:rPr lang="fr-FR" dirty="0" smtClean="0"/>
              <a:t> per il 2016 sono:</a:t>
            </a:r>
            <a:endParaRPr lang="fr-FR" dirty="0"/>
          </a:p>
          <a:p>
            <a:pPr lvl="0"/>
            <a:r>
              <a:rPr lang="fr-FR" dirty="0" smtClean="0"/>
              <a:t>La </a:t>
            </a:r>
            <a:r>
              <a:rPr lang="fr-FR" dirty="0" err="1" smtClean="0"/>
              <a:t>creazione</a:t>
            </a:r>
            <a:r>
              <a:rPr lang="fr-FR" dirty="0" smtClean="0"/>
              <a:t> di </a:t>
            </a:r>
            <a:r>
              <a:rPr lang="fr-FR" dirty="0" err="1" smtClean="0"/>
              <a:t>organi</a:t>
            </a:r>
            <a:r>
              <a:rPr lang="fr-FR" dirty="0" smtClean="0"/>
              <a:t> di </a:t>
            </a:r>
            <a:r>
              <a:rPr lang="fr-FR" dirty="0" err="1" smtClean="0"/>
              <a:t>gestione</a:t>
            </a:r>
            <a:r>
              <a:rPr lang="fr-FR" dirty="0" smtClean="0"/>
              <a:t> dei </a:t>
            </a:r>
            <a:r>
              <a:rPr lang="fr-FR" dirty="0" err="1" smtClean="0"/>
              <a:t>centri</a:t>
            </a:r>
            <a:r>
              <a:rPr lang="fr-FR" dirty="0" smtClean="0"/>
              <a:t> </a:t>
            </a:r>
            <a:r>
              <a:rPr lang="fr-FR" dirty="0" err="1" smtClean="0"/>
              <a:t>sanitari</a:t>
            </a:r>
            <a:r>
              <a:rPr lang="fr-FR" dirty="0" smtClean="0"/>
              <a:t> (</a:t>
            </a:r>
            <a:r>
              <a:rPr lang="fr-FR" dirty="0" err="1" smtClean="0"/>
              <a:t>Assemblee</a:t>
            </a:r>
            <a:r>
              <a:rPr lang="fr-FR" dirty="0" smtClean="0"/>
              <a:t> </a:t>
            </a:r>
            <a:r>
              <a:rPr lang="fr-FR" dirty="0" err="1" smtClean="0"/>
              <a:t>generali</a:t>
            </a:r>
            <a:r>
              <a:rPr lang="fr-FR" dirty="0" smtClean="0"/>
              <a:t>, </a:t>
            </a:r>
            <a:r>
              <a:rPr lang="fr-FR" dirty="0" err="1" smtClean="0"/>
              <a:t>consigli</a:t>
            </a:r>
            <a:r>
              <a:rPr lang="fr-FR" dirty="0" smtClean="0"/>
              <a:t> d’</a:t>
            </a:r>
            <a:r>
              <a:rPr lang="fr-FR" dirty="0" err="1" smtClean="0"/>
              <a:t>amministrazione</a:t>
            </a:r>
            <a:r>
              <a:rPr lang="fr-FR" dirty="0" smtClean="0"/>
              <a:t>, </a:t>
            </a:r>
            <a:r>
              <a:rPr lang="fr-FR" dirty="0" err="1" smtClean="0"/>
              <a:t>comitati</a:t>
            </a:r>
            <a:r>
              <a:rPr lang="fr-FR" dirty="0" smtClean="0"/>
              <a:t> di </a:t>
            </a:r>
            <a:r>
              <a:rPr lang="fr-FR" dirty="0" err="1" smtClean="0"/>
              <a:t>gestione</a:t>
            </a:r>
            <a:r>
              <a:rPr lang="fr-FR" dirty="0" smtClean="0"/>
              <a:t>, </a:t>
            </a:r>
            <a:r>
              <a:rPr lang="fr-FR" dirty="0" err="1" smtClean="0"/>
              <a:t>comitati</a:t>
            </a:r>
            <a:r>
              <a:rPr lang="fr-FR" dirty="0" smtClean="0"/>
              <a:t> di </a:t>
            </a:r>
            <a:r>
              <a:rPr lang="fr-FR" dirty="0" err="1" smtClean="0"/>
              <a:t>sorveglianza</a:t>
            </a:r>
            <a:r>
              <a:rPr lang="fr-FR" dirty="0" smtClean="0"/>
              <a:t>)</a:t>
            </a:r>
            <a:endParaRPr lang="fr-FR" dirty="0"/>
          </a:p>
          <a:p>
            <a:pPr lvl="0"/>
            <a:r>
              <a:rPr lang="fr-FR" dirty="0" smtClean="0"/>
              <a:t>L’</a:t>
            </a:r>
            <a:r>
              <a:rPr lang="fr-FR" dirty="0" err="1" smtClean="0"/>
              <a:t>autofinanziamento</a:t>
            </a:r>
            <a:r>
              <a:rPr lang="fr-FR" dirty="0" smtClean="0"/>
              <a:t> dei </a:t>
            </a:r>
            <a:r>
              <a:rPr lang="fr-FR" dirty="0" err="1" smtClean="0"/>
              <a:t>centri</a:t>
            </a:r>
            <a:r>
              <a:rPr lang="fr-FR" dirty="0" smtClean="0"/>
              <a:t> </a:t>
            </a:r>
            <a:r>
              <a:rPr lang="fr-FR" dirty="0" err="1" smtClean="0"/>
              <a:t>sanitari</a:t>
            </a:r>
            <a:endParaRPr lang="fr-FR" dirty="0"/>
          </a:p>
          <a:p>
            <a:pPr lvl="0"/>
            <a:r>
              <a:rPr lang="fr-FR" dirty="0" smtClean="0"/>
              <a:t>Il </a:t>
            </a:r>
            <a:r>
              <a:rPr lang="fr-FR" dirty="0" err="1" smtClean="0"/>
              <a:t>rinforzo</a:t>
            </a:r>
            <a:r>
              <a:rPr lang="fr-FR" dirty="0" smtClean="0"/>
              <a:t> delle </a:t>
            </a:r>
            <a:r>
              <a:rPr lang="fr-FR" dirty="0" err="1" smtClean="0"/>
              <a:t>capacità</a:t>
            </a:r>
            <a:r>
              <a:rPr lang="fr-FR" dirty="0"/>
              <a:t> dei </a:t>
            </a:r>
            <a:r>
              <a:rPr lang="fr-FR" dirty="0" err="1"/>
              <a:t>centri</a:t>
            </a:r>
            <a:r>
              <a:rPr lang="fr-FR" dirty="0"/>
              <a:t> </a:t>
            </a:r>
            <a:r>
              <a:rPr lang="fr-FR" dirty="0" err="1"/>
              <a:t>sanitari</a:t>
            </a:r>
            <a:r>
              <a:rPr lang="fr-FR" dirty="0"/>
              <a:t> </a:t>
            </a:r>
            <a:r>
              <a:rPr lang="fr-FR" dirty="0"/>
              <a:t>(</a:t>
            </a:r>
            <a:r>
              <a:rPr lang="fr-FR" dirty="0" err="1" smtClean="0"/>
              <a:t>strutture</a:t>
            </a:r>
            <a:r>
              <a:rPr lang="fr-FR" dirty="0" smtClean="0"/>
              <a:t> e personale).</a:t>
            </a:r>
            <a:endParaRPr lang="fr-FR" dirty="0"/>
          </a:p>
          <a:p>
            <a:pPr lvl="0"/>
            <a:r>
              <a:rPr lang="fr-FR" dirty="0" smtClean="0"/>
              <a:t>Il </a:t>
            </a:r>
            <a:r>
              <a:rPr lang="fr-FR" dirty="0" err="1" smtClean="0"/>
              <a:t>miglioramento</a:t>
            </a:r>
            <a:r>
              <a:rPr lang="fr-FR" dirty="0" smtClean="0"/>
              <a:t> </a:t>
            </a:r>
            <a:r>
              <a:rPr lang="fr-FR" dirty="0" err="1" smtClean="0"/>
              <a:t>dell’organizzazionee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commissione</a:t>
            </a:r>
            <a:r>
              <a:rPr lang="fr-FR" dirty="0" smtClean="0"/>
              <a:t> </a:t>
            </a:r>
            <a:r>
              <a:rPr lang="fr-FR" dirty="0" err="1" smtClean="0"/>
              <a:t>sanità</a:t>
            </a:r>
            <a:r>
              <a:rPr lang="fr-FR" dirty="0" smtClean="0"/>
              <a:t> con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migliore</a:t>
            </a:r>
            <a:r>
              <a:rPr lang="fr-FR" dirty="0" smtClean="0"/>
              <a:t> </a:t>
            </a:r>
            <a:r>
              <a:rPr lang="fr-FR" dirty="0" err="1" smtClean="0"/>
              <a:t>armonizzazione</a:t>
            </a:r>
            <a:r>
              <a:rPr lang="fr-FR" dirty="0" smtClean="0"/>
              <a:t> delle </a:t>
            </a:r>
            <a:r>
              <a:rPr lang="fr-FR" dirty="0" err="1" smtClean="0"/>
              <a:t>azioni</a:t>
            </a:r>
            <a:r>
              <a:rPr lang="fr-FR" dirty="0" smtClean="0"/>
              <a:t> e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strumenti</a:t>
            </a:r>
            <a:r>
              <a:rPr lang="fr-FR" dirty="0" smtClean="0"/>
              <a:t> di </a:t>
            </a:r>
            <a:r>
              <a:rPr lang="fr-FR" dirty="0" err="1" smtClean="0"/>
              <a:t>verifica</a:t>
            </a:r>
            <a:r>
              <a:rPr lang="fr-FR" dirty="0" smtClean="0"/>
              <a:t>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79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I. </a:t>
            </a:r>
            <a:r>
              <a:rPr lang="fr-FR" dirty="0" smtClean="0"/>
              <a:t>OBBIETTIVI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fr-FR" dirty="0" smtClean="0"/>
              <a:t>OBIETTIVO GENERALE: </a:t>
            </a:r>
            <a:r>
              <a:rPr lang="fr-FR" dirty="0" err="1" smtClean="0"/>
              <a:t>contribuire</a:t>
            </a:r>
            <a:r>
              <a:rPr lang="fr-FR" dirty="0" smtClean="0"/>
              <a:t> al </a:t>
            </a:r>
            <a:r>
              <a:rPr lang="fr-FR" dirty="0" err="1" smtClean="0"/>
              <a:t>miglioramento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salute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popolazione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diocesi</a:t>
            </a:r>
            <a:r>
              <a:rPr lang="fr-FR" dirty="0" smtClean="0"/>
              <a:t> di </a:t>
            </a:r>
            <a:r>
              <a:rPr lang="fr-FR" dirty="0" smtClean="0"/>
              <a:t>San.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2</a:t>
            </a:r>
            <a:r>
              <a:rPr lang="fr-FR" dirty="0" smtClean="0"/>
              <a:t>.  </a:t>
            </a:r>
            <a:r>
              <a:rPr lang="fr-FR" dirty="0"/>
              <a:t>OBBIETTIVI </a:t>
            </a:r>
            <a:r>
              <a:rPr lang="fr-FR" dirty="0" smtClean="0"/>
              <a:t>SPECIFICI</a:t>
            </a:r>
            <a:r>
              <a:rPr lang="fr-FR" dirty="0" smtClean="0"/>
              <a:t>: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err="1" smtClean="0"/>
              <a:t>Ridurre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effetti</a:t>
            </a:r>
            <a:r>
              <a:rPr lang="fr-FR" dirty="0" smtClean="0"/>
              <a:t> </a:t>
            </a:r>
            <a:r>
              <a:rPr lang="fr-FR" dirty="0" err="1" smtClean="0"/>
              <a:t>nefasti</a:t>
            </a:r>
            <a:r>
              <a:rPr lang="fr-FR" dirty="0" smtClean="0"/>
              <a:t> delle </a:t>
            </a:r>
            <a:r>
              <a:rPr lang="fr-FR" dirty="0" err="1" smtClean="0"/>
              <a:t>malattie</a:t>
            </a:r>
            <a:r>
              <a:rPr lang="fr-FR" dirty="0" smtClean="0"/>
              <a:t> </a:t>
            </a:r>
            <a:r>
              <a:rPr lang="fr-FR" dirty="0" err="1" smtClean="0"/>
              <a:t>sulla</a:t>
            </a:r>
            <a:r>
              <a:rPr lang="fr-FR" dirty="0" smtClean="0"/>
              <a:t> </a:t>
            </a:r>
            <a:r>
              <a:rPr lang="fr-FR" dirty="0" err="1" smtClean="0"/>
              <a:t>popolazione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err="1" smtClean="0"/>
              <a:t>Ridurre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mortalità</a:t>
            </a:r>
            <a:r>
              <a:rPr lang="fr-FR" dirty="0" smtClean="0"/>
              <a:t> </a:t>
            </a:r>
            <a:r>
              <a:rPr lang="fr-FR" dirty="0" err="1" smtClean="0"/>
              <a:t>materno</a:t>
            </a:r>
            <a:r>
              <a:rPr lang="fr-FR" dirty="0" smtClean="0"/>
              <a:t> e infantile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err="1" smtClean="0"/>
              <a:t>Contribuire</a:t>
            </a:r>
            <a:r>
              <a:rPr lang="fr-FR" dirty="0" smtClean="0"/>
              <a:t> al </a:t>
            </a:r>
            <a:r>
              <a:rPr lang="fr-FR" dirty="0" err="1" smtClean="0"/>
              <a:t>rispetto</a:t>
            </a:r>
            <a:r>
              <a:rPr lang="fr-FR" dirty="0" smtClean="0"/>
              <a:t> </a:t>
            </a:r>
            <a:r>
              <a:rPr lang="fr-FR" dirty="0" err="1" smtClean="0"/>
              <a:t>dell’etica</a:t>
            </a:r>
            <a:r>
              <a:rPr lang="fr-FR" dirty="0" smtClean="0"/>
              <a:t> </a:t>
            </a:r>
            <a:r>
              <a:rPr lang="fr-FR" dirty="0" err="1" smtClean="0"/>
              <a:t>cattolica</a:t>
            </a:r>
            <a:r>
              <a:rPr lang="fr-FR" dirty="0" smtClean="0"/>
              <a:t> </a:t>
            </a:r>
            <a:r>
              <a:rPr lang="fr-FR" dirty="0" err="1" smtClean="0"/>
              <a:t>nelle</a:t>
            </a:r>
            <a:r>
              <a:rPr lang="fr-FR" dirty="0" smtClean="0"/>
              <a:t> cure </a:t>
            </a: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48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</a:t>
            </a:r>
            <a:r>
              <a:rPr lang="fr-FR" dirty="0" smtClean="0"/>
              <a:t>RISULTATI RAGGIUNTI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656570"/>
          </a:xfrm>
        </p:spPr>
        <p:txBody>
          <a:bodyPr>
            <a:normAutofit fontScale="92500" lnSpcReduction="20000"/>
          </a:bodyPr>
          <a:lstStyle/>
          <a:p>
            <a:pPr marL="385763" indent="-385763">
              <a:buAutoNum type="arabicPeriod"/>
            </a:pPr>
            <a:r>
              <a:rPr lang="fr-FR" dirty="0" smtClean="0"/>
              <a:t>VISITE MEDICHE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Visite </a:t>
            </a:r>
            <a:r>
              <a:rPr lang="fr-FR" dirty="0" err="1" smtClean="0"/>
              <a:t>mediche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2014 </a:t>
            </a:r>
            <a:r>
              <a:rPr lang="fr-FR" dirty="0" smtClean="0"/>
              <a:t>e </a:t>
            </a:r>
            <a:r>
              <a:rPr lang="fr-FR" dirty="0" smtClean="0"/>
              <a:t>2015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351867" y="2745317"/>
            <a:ext cx="4163483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100" dirty="0" err="1" smtClean="0"/>
              <a:t>Obiettivo</a:t>
            </a:r>
            <a:r>
              <a:rPr lang="fr-FR" sz="2100" dirty="0" smtClean="0"/>
              <a:t> </a:t>
            </a:r>
            <a:r>
              <a:rPr lang="fr-FR" sz="2100" dirty="0" err="1" smtClean="0"/>
              <a:t>atteso</a:t>
            </a:r>
            <a:r>
              <a:rPr lang="fr-FR" sz="2100" dirty="0" smtClean="0"/>
              <a:t>: </a:t>
            </a:r>
            <a:r>
              <a:rPr lang="fr-FR" sz="2100" dirty="0"/>
              <a:t>40% </a:t>
            </a:r>
            <a:r>
              <a:rPr lang="fr-FR" sz="2100" dirty="0" err="1" smtClean="0"/>
              <a:t>della</a:t>
            </a:r>
            <a:r>
              <a:rPr lang="fr-FR" sz="2100" dirty="0" smtClean="0"/>
              <a:t> </a:t>
            </a:r>
            <a:r>
              <a:rPr lang="fr-FR" sz="2100" dirty="0" err="1" smtClean="0"/>
              <a:t>popolazione</a:t>
            </a:r>
            <a:r>
              <a:rPr lang="fr-FR" sz="2100" dirty="0" smtClean="0"/>
              <a:t>.</a:t>
            </a:r>
            <a:endParaRPr lang="fr-FR" sz="2100" dirty="0"/>
          </a:p>
          <a:p>
            <a:r>
              <a:rPr lang="fr-FR" sz="2100" dirty="0" smtClean="0"/>
              <a:t>Le </a:t>
            </a:r>
            <a:r>
              <a:rPr lang="fr-FR" sz="2100" dirty="0" err="1" smtClean="0"/>
              <a:t>consultazioni</a:t>
            </a:r>
            <a:r>
              <a:rPr lang="fr-FR" sz="2100" dirty="0" smtClean="0"/>
              <a:t> </a:t>
            </a:r>
            <a:r>
              <a:rPr lang="fr-FR" sz="2100" dirty="0" err="1" smtClean="0"/>
              <a:t>riguardano</a:t>
            </a:r>
            <a:r>
              <a:rPr lang="fr-FR" sz="2100" dirty="0" smtClean="0"/>
              <a:t> l’</a:t>
            </a:r>
            <a:r>
              <a:rPr lang="fr-FR" sz="2100" dirty="0" err="1" smtClean="0"/>
              <a:t>insieme</a:t>
            </a:r>
            <a:r>
              <a:rPr lang="fr-FR" sz="2100" dirty="0" smtClean="0"/>
              <a:t> dei </a:t>
            </a:r>
            <a:r>
              <a:rPr lang="fr-FR" sz="2100" dirty="0" err="1" smtClean="0"/>
              <a:t>centri</a:t>
            </a:r>
            <a:r>
              <a:rPr lang="fr-FR" sz="2100" dirty="0" smtClean="0"/>
              <a:t> di </a:t>
            </a:r>
            <a:r>
              <a:rPr lang="fr-FR" sz="2100" dirty="0" err="1" smtClean="0"/>
              <a:t>sanitari</a:t>
            </a:r>
            <a:r>
              <a:rPr lang="fr-FR" sz="2100" dirty="0" smtClean="0"/>
              <a:t>.</a:t>
            </a:r>
            <a:endParaRPr lang="fr-FR" sz="2100" dirty="0"/>
          </a:p>
          <a:p>
            <a:r>
              <a:rPr lang="fr-FR" sz="2100" dirty="0" smtClean="0"/>
              <a:t>L’</a:t>
            </a:r>
            <a:r>
              <a:rPr lang="fr-FR" sz="2100" dirty="0" err="1" smtClean="0"/>
              <a:t>aumento</a:t>
            </a:r>
            <a:r>
              <a:rPr lang="fr-FR" sz="2100" dirty="0" smtClean="0"/>
              <a:t> è </a:t>
            </a:r>
            <a:r>
              <a:rPr lang="fr-FR" sz="2100" dirty="0" err="1" smtClean="0"/>
              <a:t>dovuto</a:t>
            </a:r>
            <a:r>
              <a:rPr lang="fr-FR" sz="2100" dirty="0" smtClean="0"/>
              <a:t> al </a:t>
            </a:r>
            <a:r>
              <a:rPr lang="fr-FR" sz="2100" dirty="0" err="1" smtClean="0"/>
              <a:t>numero</a:t>
            </a:r>
            <a:r>
              <a:rPr lang="fr-FR" sz="2100" dirty="0" smtClean="0"/>
              <a:t> importante di </a:t>
            </a:r>
            <a:r>
              <a:rPr lang="fr-FR" sz="2100" dirty="0" err="1" smtClean="0"/>
              <a:t>casi</a:t>
            </a:r>
            <a:r>
              <a:rPr lang="fr-FR" sz="2100" dirty="0" smtClean="0"/>
              <a:t> di malaria </a:t>
            </a:r>
            <a:r>
              <a:rPr lang="fr-FR" sz="2100" dirty="0" err="1" smtClean="0"/>
              <a:t>nel</a:t>
            </a:r>
            <a:r>
              <a:rPr lang="fr-FR" sz="2100" dirty="0" smtClean="0"/>
              <a:t> 2015</a:t>
            </a:r>
            <a:r>
              <a:rPr lang="fr-FR" sz="2100" dirty="0" smtClean="0"/>
              <a:t>.</a:t>
            </a:r>
            <a:endParaRPr lang="fr-FR" sz="2100" dirty="0"/>
          </a:p>
          <a:p>
            <a:r>
              <a:rPr lang="fr-FR" sz="2100" dirty="0" err="1" smtClean="0"/>
              <a:t>Pluviometria</a:t>
            </a:r>
            <a:r>
              <a:rPr lang="fr-FR" sz="2100" dirty="0" smtClean="0"/>
              <a:t> </a:t>
            </a:r>
            <a:r>
              <a:rPr lang="fr-FR" sz="2100" dirty="0" err="1" smtClean="0"/>
              <a:t>abbondante</a:t>
            </a:r>
            <a:r>
              <a:rPr lang="fr-FR" sz="2100" dirty="0"/>
              <a:t>.</a:t>
            </a:r>
          </a:p>
          <a:p>
            <a:endParaRPr lang="fr-FR" sz="2100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283347"/>
              </p:ext>
            </p:extLst>
          </p:nvPr>
        </p:nvGraphicFramePr>
        <p:xfrm>
          <a:off x="628650" y="2578100"/>
          <a:ext cx="3429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231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</a:t>
            </a:r>
            <a:r>
              <a:rPr lang="fr-FR" dirty="0"/>
              <a:t>RISULTATI </a:t>
            </a:r>
            <a:r>
              <a:rPr lang="fr-FR" dirty="0" smtClean="0"/>
              <a:t>RAGGIUNTI (</a:t>
            </a:r>
            <a:r>
              <a:rPr lang="fr-FR" dirty="0" err="1" smtClean="0"/>
              <a:t>seguito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Visita </a:t>
            </a:r>
            <a:r>
              <a:rPr lang="fr-FR" dirty="0" err="1" smtClean="0"/>
              <a:t>medica</a:t>
            </a:r>
            <a:endParaRPr lang="fr-FR" dirty="0"/>
          </a:p>
        </p:txBody>
      </p:sp>
      <p:pic>
        <p:nvPicPr>
          <p:cNvPr id="4" name="Image 3" descr="C:\Users\Ouattara\Desktop\Image téléphone I Tel 1502\IMG_20151229_091918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37853" y="2427890"/>
            <a:ext cx="2559988" cy="24159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74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7783" y="2125266"/>
            <a:ext cx="8249219" cy="3875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2. </a:t>
            </a:r>
            <a:r>
              <a:rPr lang="fr-FR" dirty="0" smtClean="0"/>
              <a:t>CONSULTAZIONI PRENATALI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CPN3 en 2014 et en 2015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20067" y="3871383"/>
            <a:ext cx="4233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350" dirty="0"/>
          </a:p>
        </p:txBody>
      </p:sp>
      <p:sp>
        <p:nvSpPr>
          <p:cNvPr id="7" name="ZoneTexte 6"/>
          <p:cNvSpPr txBox="1"/>
          <p:nvPr/>
        </p:nvSpPr>
        <p:spPr>
          <a:xfrm>
            <a:off x="4766733" y="2550584"/>
            <a:ext cx="34205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Obiettivo</a:t>
            </a:r>
            <a:r>
              <a:rPr lang="fr-FR" dirty="0" smtClean="0"/>
              <a:t>:  </a:t>
            </a:r>
            <a:r>
              <a:rPr lang="fr-FR" dirty="0"/>
              <a:t>80% </a:t>
            </a:r>
            <a:r>
              <a:rPr lang="fr-FR" dirty="0" smtClean="0"/>
              <a:t>delle donne in </a:t>
            </a:r>
            <a:r>
              <a:rPr lang="fr-FR" dirty="0" err="1" smtClean="0"/>
              <a:t>gravidanza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 smtClean="0"/>
              <a:t>Le </a:t>
            </a:r>
            <a:r>
              <a:rPr lang="fr-FR" dirty="0" err="1" smtClean="0"/>
              <a:t>consultazioni</a:t>
            </a:r>
            <a:r>
              <a:rPr lang="fr-FR" dirty="0" smtClean="0"/>
              <a:t> </a:t>
            </a:r>
            <a:r>
              <a:rPr lang="fr-FR" dirty="0" err="1" smtClean="0"/>
              <a:t>prenatali</a:t>
            </a:r>
            <a:r>
              <a:rPr lang="fr-FR" dirty="0" smtClean="0"/>
              <a:t> (CPN</a:t>
            </a:r>
            <a:r>
              <a:rPr lang="fr-FR" dirty="0"/>
              <a:t>) </a:t>
            </a:r>
            <a:r>
              <a:rPr lang="fr-FR" dirty="0" err="1" smtClean="0"/>
              <a:t>considerate</a:t>
            </a:r>
            <a:r>
              <a:rPr lang="fr-FR" dirty="0" smtClean="0"/>
              <a:t> sono il </a:t>
            </a:r>
            <a:r>
              <a:rPr lang="fr-FR" dirty="0" err="1" smtClean="0"/>
              <a:t>numero</a:t>
            </a:r>
            <a:r>
              <a:rPr lang="fr-FR" dirty="0" smtClean="0"/>
              <a:t> di donne </a:t>
            </a:r>
            <a:r>
              <a:rPr lang="fr-FR" dirty="0" err="1" smtClean="0"/>
              <a:t>incinte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fatto</a:t>
            </a:r>
            <a:r>
              <a:rPr lang="fr-FR" dirty="0" smtClean="0"/>
              <a:t> </a:t>
            </a:r>
            <a:r>
              <a:rPr lang="fr-FR" dirty="0" err="1" smtClean="0"/>
              <a:t>almeno</a:t>
            </a:r>
            <a:r>
              <a:rPr lang="fr-FR" dirty="0" smtClean="0"/>
              <a:t> </a:t>
            </a:r>
            <a:r>
              <a:rPr lang="fr-FR" dirty="0" err="1" smtClean="0"/>
              <a:t>tre</a:t>
            </a:r>
            <a:r>
              <a:rPr lang="fr-FR" dirty="0" smtClean="0"/>
              <a:t> </a:t>
            </a:r>
            <a:r>
              <a:rPr lang="fr-FR" dirty="0"/>
              <a:t>CPN, </a:t>
            </a:r>
            <a:r>
              <a:rPr lang="fr-FR" dirty="0" err="1" smtClean="0"/>
              <a:t>cioè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gravidanza</a:t>
            </a:r>
            <a:r>
              <a:rPr lang="fr-FR" dirty="0" smtClean="0"/>
              <a:t> </a:t>
            </a:r>
            <a:r>
              <a:rPr lang="fr-FR" dirty="0" err="1" smtClean="0"/>
              <a:t>abbastanza</a:t>
            </a:r>
            <a:r>
              <a:rPr lang="fr-FR" dirty="0" smtClean="0"/>
              <a:t> ben  </a:t>
            </a:r>
            <a:r>
              <a:rPr lang="fr-FR" dirty="0" err="1" smtClean="0"/>
              <a:t>seguita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 smtClean="0"/>
              <a:t>Il calo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/>
              <a:t>2015 </a:t>
            </a:r>
            <a:r>
              <a:rPr lang="fr-FR" dirty="0" smtClean="0"/>
              <a:t>è </a:t>
            </a:r>
            <a:r>
              <a:rPr lang="fr-FR" dirty="0" err="1" smtClean="0"/>
              <a:t>dovuto</a:t>
            </a:r>
            <a:r>
              <a:rPr lang="fr-FR" dirty="0" smtClean="0"/>
              <a:t> </a:t>
            </a:r>
            <a:r>
              <a:rPr lang="fr-FR" dirty="0" err="1" smtClean="0"/>
              <a:t>all’insufficienza</a:t>
            </a:r>
            <a:r>
              <a:rPr lang="fr-FR" dirty="0" smtClean="0"/>
              <a:t> di </a:t>
            </a:r>
            <a:r>
              <a:rPr lang="fr-FR" dirty="0" err="1" smtClean="0"/>
              <a:t>sensibilizzazione</a:t>
            </a:r>
            <a:r>
              <a:rPr lang="fr-FR" dirty="0" smtClean="0"/>
              <a:t>, per </a:t>
            </a:r>
            <a:r>
              <a:rPr lang="fr-FR" dirty="0" err="1" smtClean="0"/>
              <a:t>cui</a:t>
            </a:r>
            <a:r>
              <a:rPr lang="fr-FR" dirty="0" smtClean="0"/>
              <a:t> le donne </a:t>
            </a:r>
            <a:r>
              <a:rPr lang="fr-FR" dirty="0" err="1" smtClean="0"/>
              <a:t>vengono</a:t>
            </a:r>
            <a:r>
              <a:rPr lang="fr-FR" dirty="0" smtClean="0"/>
              <a:t> </a:t>
            </a:r>
            <a:r>
              <a:rPr lang="fr-FR" dirty="0" err="1" smtClean="0"/>
              <a:t>tardi</a:t>
            </a:r>
            <a:r>
              <a:rPr lang="fr-FR" dirty="0" smtClean="0"/>
              <a:t> per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seguite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701993"/>
              </p:ext>
            </p:extLst>
          </p:nvPr>
        </p:nvGraphicFramePr>
        <p:xfrm>
          <a:off x="419100" y="2550584"/>
          <a:ext cx="3429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899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  <p:pic>
        <p:nvPicPr>
          <p:cNvPr id="4" name="Image 3" descr="C:\Users\Ouattara\Desktop\Image téléphone I Tel 1502\IMG_20151229_12185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879" y="2323985"/>
            <a:ext cx="3263504" cy="30684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678808" y="3662012"/>
            <a:ext cx="302223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350" dirty="0" smtClean="0"/>
              <a:t>     </a:t>
            </a:r>
            <a:r>
              <a:rPr lang="fr-FR" sz="2100" dirty="0" err="1" smtClean="0"/>
              <a:t>Consultazione</a:t>
            </a:r>
            <a:r>
              <a:rPr lang="fr-FR" sz="2100" dirty="0" smtClean="0"/>
              <a:t> </a:t>
            </a:r>
            <a:r>
              <a:rPr lang="fr-FR" sz="2100" dirty="0" err="1" smtClean="0"/>
              <a:t>prenatale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76860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3. </a:t>
            </a:r>
            <a:r>
              <a:rPr lang="fr-FR" dirty="0" smtClean="0"/>
              <a:t>NASCITE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                                             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851778" y="2474510"/>
            <a:ext cx="34690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Tabella</a:t>
            </a:r>
            <a:r>
              <a:rPr lang="fr-FR" sz="2400" dirty="0" smtClean="0"/>
              <a:t> </a:t>
            </a:r>
            <a:r>
              <a:rPr lang="fr-FR" sz="2400" dirty="0" err="1" smtClean="0"/>
              <a:t>comparativa</a:t>
            </a:r>
            <a:r>
              <a:rPr lang="fr-FR" sz="2400" dirty="0" smtClean="0"/>
              <a:t> delle </a:t>
            </a:r>
            <a:r>
              <a:rPr lang="fr-FR" sz="2400" dirty="0" err="1" smtClean="0"/>
              <a:t>nascite</a:t>
            </a:r>
            <a:r>
              <a:rPr lang="fr-FR" sz="2400" dirty="0" smtClean="0"/>
              <a:t> </a:t>
            </a:r>
            <a:r>
              <a:rPr lang="fr-FR" sz="2400" dirty="0" err="1" smtClean="0"/>
              <a:t>nel</a:t>
            </a:r>
            <a:r>
              <a:rPr lang="fr-FR" sz="2400" dirty="0" smtClean="0"/>
              <a:t> 2014 e </a:t>
            </a:r>
            <a:r>
              <a:rPr lang="fr-FR" sz="2400" dirty="0"/>
              <a:t>2015. </a:t>
            </a:r>
          </a:p>
          <a:p>
            <a:r>
              <a:rPr lang="fr-FR" sz="2400" dirty="0" err="1" smtClean="0"/>
              <a:t>Obiettivo</a:t>
            </a:r>
            <a:r>
              <a:rPr lang="fr-FR" sz="2400" dirty="0" smtClean="0"/>
              <a:t>: </a:t>
            </a:r>
            <a:r>
              <a:rPr lang="fr-FR" sz="2400" dirty="0"/>
              <a:t>80% </a:t>
            </a:r>
            <a:r>
              <a:rPr lang="fr-FR" sz="2400" dirty="0" smtClean="0"/>
              <a:t>dei parti</a:t>
            </a:r>
            <a:endParaRPr lang="fr-FR" sz="2400" dirty="0"/>
          </a:p>
          <a:p>
            <a:r>
              <a:rPr lang="fr-FR" sz="2400" dirty="0" smtClean="0"/>
              <a:t>L’</a:t>
            </a:r>
            <a:r>
              <a:rPr lang="fr-FR" sz="2400" dirty="0" err="1" smtClean="0"/>
              <a:t>aumento</a:t>
            </a:r>
            <a:r>
              <a:rPr lang="fr-FR" sz="2400" dirty="0" smtClean="0"/>
              <a:t> è </a:t>
            </a:r>
            <a:r>
              <a:rPr lang="fr-FR" sz="2400" dirty="0" err="1" smtClean="0"/>
              <a:t>dovuto</a:t>
            </a:r>
            <a:r>
              <a:rPr lang="fr-FR" sz="2400" dirty="0" smtClean="0"/>
              <a:t> alla </a:t>
            </a:r>
            <a:r>
              <a:rPr lang="fr-FR" sz="2400" dirty="0" err="1" smtClean="0"/>
              <a:t>raccolta</a:t>
            </a:r>
            <a:r>
              <a:rPr lang="fr-FR" sz="2400" dirty="0" smtClean="0"/>
              <a:t> dei </a:t>
            </a:r>
            <a:r>
              <a:rPr lang="fr-FR" sz="2400" dirty="0" err="1" smtClean="0"/>
              <a:t>dati</a:t>
            </a:r>
            <a:r>
              <a:rPr lang="fr-FR" sz="2400" dirty="0" smtClean="0"/>
              <a:t> delle </a:t>
            </a:r>
            <a:r>
              <a:rPr lang="fr-FR" sz="2400" dirty="0" err="1" smtClean="0"/>
              <a:t>levatrici</a:t>
            </a:r>
            <a:r>
              <a:rPr lang="fr-FR" sz="2400" dirty="0" smtClean="0"/>
              <a:t> </a:t>
            </a:r>
            <a:r>
              <a:rPr lang="fr-FR" sz="2400" dirty="0" err="1" smtClean="0"/>
              <a:t>tradizionali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445992"/>
              </p:ext>
            </p:extLst>
          </p:nvPr>
        </p:nvGraphicFramePr>
        <p:xfrm>
          <a:off x="628650" y="2640330"/>
          <a:ext cx="3689350" cy="2488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894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904" y="2226469"/>
            <a:ext cx="8085446" cy="326350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4. </a:t>
            </a:r>
            <a:r>
              <a:rPr lang="fr-FR" dirty="0" smtClean="0"/>
              <a:t>MALNUTRIZIONE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513997" y="2372152"/>
            <a:ext cx="41762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Tabella</a:t>
            </a:r>
            <a:r>
              <a:rPr lang="fr-FR" sz="2400" dirty="0" smtClean="0"/>
              <a:t> </a:t>
            </a:r>
            <a:r>
              <a:rPr lang="fr-FR" sz="2400" dirty="0" err="1" smtClean="0"/>
              <a:t>comparativa</a:t>
            </a:r>
            <a:r>
              <a:rPr lang="fr-FR" sz="2400" dirty="0" smtClean="0"/>
              <a:t> </a:t>
            </a:r>
            <a:r>
              <a:rPr lang="fr-FR" sz="2400" dirty="0" err="1" smtClean="0"/>
              <a:t>del</a:t>
            </a:r>
            <a:r>
              <a:rPr lang="fr-FR" sz="2400" dirty="0" smtClean="0"/>
              <a:t> </a:t>
            </a:r>
            <a:r>
              <a:rPr lang="fr-FR" sz="2400" dirty="0" err="1" smtClean="0"/>
              <a:t>numero</a:t>
            </a:r>
            <a:r>
              <a:rPr lang="fr-FR" sz="2400" dirty="0" smtClean="0"/>
              <a:t> di </a:t>
            </a:r>
            <a:r>
              <a:rPr lang="fr-FR" sz="2400" dirty="0" err="1" smtClean="0"/>
              <a:t>malnutriti</a:t>
            </a:r>
            <a:r>
              <a:rPr lang="fr-FR" sz="2400" dirty="0" smtClean="0"/>
              <a:t> </a:t>
            </a:r>
            <a:r>
              <a:rPr lang="fr-FR" sz="2400" dirty="0" err="1" smtClean="0"/>
              <a:t>presi</a:t>
            </a:r>
            <a:r>
              <a:rPr lang="fr-FR" sz="2400" dirty="0" smtClean="0"/>
              <a:t> in </a:t>
            </a:r>
            <a:r>
              <a:rPr lang="fr-FR" sz="2400" dirty="0" err="1" smtClean="0"/>
              <a:t>carico</a:t>
            </a:r>
            <a:r>
              <a:rPr lang="fr-FR" sz="2400" dirty="0" smtClean="0"/>
              <a:t> </a:t>
            </a:r>
            <a:r>
              <a:rPr lang="fr-FR" sz="2400" dirty="0" err="1" smtClean="0"/>
              <a:t>nel</a:t>
            </a:r>
            <a:r>
              <a:rPr lang="fr-FR" sz="2400" dirty="0" smtClean="0"/>
              <a:t> 2014 e </a:t>
            </a:r>
            <a:r>
              <a:rPr lang="fr-FR" sz="2400" dirty="0"/>
              <a:t>2015</a:t>
            </a:r>
          </a:p>
          <a:p>
            <a:r>
              <a:rPr lang="fr-FR" sz="2400" dirty="0" err="1" smtClean="0"/>
              <a:t>Obiettivo</a:t>
            </a:r>
            <a:r>
              <a:rPr lang="fr-FR" sz="2400" dirty="0" smtClean="0"/>
              <a:t>: </a:t>
            </a:r>
            <a:r>
              <a:rPr lang="fr-FR" sz="2400" dirty="0"/>
              <a:t>50% </a:t>
            </a:r>
            <a:r>
              <a:rPr lang="fr-FR" sz="2400" dirty="0" smtClean="0"/>
              <a:t>di </a:t>
            </a:r>
            <a:r>
              <a:rPr lang="fr-FR" sz="2400" dirty="0" err="1" smtClean="0"/>
              <a:t>copertura</a:t>
            </a:r>
            <a:endParaRPr lang="fr-FR" sz="2400" dirty="0"/>
          </a:p>
          <a:p>
            <a:r>
              <a:rPr lang="fr-FR" sz="2400" dirty="0" err="1" smtClean="0"/>
              <a:t>Aumento</a:t>
            </a:r>
            <a:r>
              <a:rPr lang="fr-FR" sz="2400" dirty="0" smtClean="0"/>
              <a:t> </a:t>
            </a:r>
            <a:r>
              <a:rPr lang="fr-FR" sz="2400" dirty="0" err="1" smtClean="0"/>
              <a:t>dovuto</a:t>
            </a:r>
            <a:r>
              <a:rPr lang="fr-FR" sz="2400" dirty="0" smtClean="0"/>
              <a:t> al </a:t>
            </a:r>
            <a:r>
              <a:rPr lang="fr-FR" sz="2400" dirty="0" err="1" smtClean="0"/>
              <a:t>progetto</a:t>
            </a:r>
            <a:r>
              <a:rPr lang="fr-FR" sz="2400" dirty="0" smtClean="0"/>
              <a:t> di </a:t>
            </a:r>
            <a:r>
              <a:rPr lang="fr-FR" sz="2400" dirty="0" err="1" smtClean="0"/>
              <a:t>ricerca</a:t>
            </a:r>
            <a:r>
              <a:rPr lang="fr-FR" sz="2400" dirty="0" smtClean="0"/>
              <a:t> </a:t>
            </a:r>
            <a:r>
              <a:rPr lang="fr-FR" sz="2400" dirty="0" err="1" smtClean="0"/>
              <a:t>sulla</a:t>
            </a:r>
            <a:r>
              <a:rPr lang="fr-FR" sz="2400" dirty="0" smtClean="0"/>
              <a:t> </a:t>
            </a:r>
            <a:r>
              <a:rPr lang="fr-FR" sz="2400" dirty="0" err="1" smtClean="0"/>
              <a:t>malnutrizione</a:t>
            </a:r>
            <a:r>
              <a:rPr lang="fr-FR" sz="2400" dirty="0" smtClean="0"/>
              <a:t> (a </a:t>
            </a:r>
            <a:r>
              <a:rPr lang="fr-FR" sz="2400" dirty="0"/>
              <a:t>San </a:t>
            </a:r>
            <a:r>
              <a:rPr lang="fr-FR" sz="2400" dirty="0" smtClean="0"/>
              <a:t>e </a:t>
            </a:r>
            <a:r>
              <a:rPr lang="fr-FR" sz="2400" dirty="0"/>
              <a:t>Bla) </a:t>
            </a:r>
            <a:r>
              <a:rPr lang="fr-FR" sz="2400" dirty="0" err="1" smtClean="0"/>
              <a:t>che</a:t>
            </a:r>
            <a:r>
              <a:rPr lang="fr-FR" sz="2400" dirty="0" smtClean="0"/>
              <a:t> ha </a:t>
            </a:r>
            <a:r>
              <a:rPr lang="fr-FR" sz="2400" dirty="0" err="1" smtClean="0"/>
              <a:t>aumentato</a:t>
            </a:r>
            <a:r>
              <a:rPr lang="fr-FR" sz="2400" dirty="0" smtClean="0"/>
              <a:t> il </a:t>
            </a:r>
            <a:r>
              <a:rPr lang="fr-FR" sz="2400" dirty="0" err="1" smtClean="0"/>
              <a:t>tasso</a:t>
            </a:r>
            <a:r>
              <a:rPr lang="fr-FR" sz="2400" dirty="0" smtClean="0"/>
              <a:t> di </a:t>
            </a:r>
            <a:r>
              <a:rPr lang="fr-FR" sz="2400" dirty="0" err="1" smtClean="0"/>
              <a:t>esaminati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426120"/>
              </p:ext>
            </p:extLst>
          </p:nvPr>
        </p:nvGraphicFramePr>
        <p:xfrm>
          <a:off x="529167" y="2618317"/>
          <a:ext cx="3543300" cy="271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347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764973"/>
          </a:xfrm>
        </p:spPr>
        <p:txBody>
          <a:bodyPr/>
          <a:lstStyle/>
          <a:p>
            <a:r>
              <a:rPr lang="fr-FR" dirty="0" smtClean="0"/>
              <a:t>II. </a:t>
            </a:r>
            <a:r>
              <a:rPr lang="fr-FR" dirty="0"/>
              <a:t>RISULTATI RAGGIUNTI (</a:t>
            </a:r>
            <a:r>
              <a:rPr lang="fr-FR" dirty="0" err="1"/>
              <a:t>seguito</a:t>
            </a:r>
            <a:r>
              <a:rPr lang="fr-FR" dirty="0"/>
              <a:t>)</a:t>
            </a:r>
            <a:endParaRPr lang="fr-FR" dirty="0"/>
          </a:p>
        </p:txBody>
      </p:sp>
      <p:pic>
        <p:nvPicPr>
          <p:cNvPr id="4" name="Espace réservé du contenu 3" descr="C:\Users\Ouattara\Desktop\Image téléphone I Tel 1502\IMG_20150921_094452_1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25" y="2125265"/>
            <a:ext cx="3386908" cy="2750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C:\Users\Ouattara\Desktop\Image téléphone I Tel 1502\IMG_20150720_13173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23626" y="2137405"/>
            <a:ext cx="2979686" cy="28037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451525" y="5029127"/>
            <a:ext cx="3786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Misure</a:t>
            </a:r>
            <a:r>
              <a:rPr lang="fr-FR" sz="2400" dirty="0" smtClean="0"/>
              <a:t> </a:t>
            </a:r>
            <a:r>
              <a:rPr lang="fr-FR" sz="2400" dirty="0" err="1" smtClean="0"/>
              <a:t>antropometriche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5271448" y="5248418"/>
            <a:ext cx="3480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Malnutrito</a:t>
            </a:r>
            <a:r>
              <a:rPr lang="fr-FR" sz="2400" dirty="0" smtClean="0"/>
              <a:t> </a:t>
            </a:r>
            <a:r>
              <a:rPr lang="fr-FR" sz="2400" dirty="0" err="1" smtClean="0"/>
              <a:t>che</a:t>
            </a:r>
            <a:r>
              <a:rPr lang="fr-FR" sz="2400" dirty="0" smtClean="0"/>
              <a:t> consuma </a:t>
            </a:r>
            <a:r>
              <a:rPr lang="fr-FR" sz="2400" dirty="0" err="1" smtClean="0"/>
              <a:t>Plumpy</a:t>
            </a:r>
            <a:r>
              <a:rPr lang="fr-FR" sz="2400" dirty="0" smtClean="0"/>
              <a:t> </a:t>
            </a:r>
            <a:r>
              <a:rPr lang="fr-FR" sz="2400" dirty="0" err="1"/>
              <a:t>nut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8849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</TotalTime>
  <Words>909</Words>
  <Application>Microsoft Office PowerPoint</Application>
  <PresentationFormat>Presentazione su schermo (4:3)</PresentationFormat>
  <Paragraphs>119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Thème Office</vt:lpstr>
      <vt:lpstr>SINTESI DEL RAPPORTO ANNUALE DELLE ATTIVITA’ DELLA COMMISSIONE SANITA’ 2015</vt:lpstr>
      <vt:lpstr>I. OBBIETTIVI</vt:lpstr>
      <vt:lpstr>II. RISULTATI RAGGIUNTI</vt:lpstr>
      <vt:lpstr>II. RISULTATI RAGGIUNTI (seguito)</vt:lpstr>
      <vt:lpstr>II. RISULTATI RAGGIUNTI (seguito)</vt:lpstr>
      <vt:lpstr>II. RISULTATI RAGGIUNTI (seguito)</vt:lpstr>
      <vt:lpstr>II. RISULTATI RAGGIUNTI (seguito)</vt:lpstr>
      <vt:lpstr>II. RISULTATI RAGGIUNTI (seguito)</vt:lpstr>
      <vt:lpstr>II. RISULTATI RAGGIUNTI (seguito)</vt:lpstr>
      <vt:lpstr>II. RISULTATI RAGGIUNTI (seguito)</vt:lpstr>
      <vt:lpstr>II. RISULTATI RAGGIUNTI (seguito)</vt:lpstr>
      <vt:lpstr>II. RISULTATI RAGGIUNTI (seguito) </vt:lpstr>
      <vt:lpstr>II. RISULTATI RAGGIUNTI (seguito)</vt:lpstr>
      <vt:lpstr>II. RISULTATI RAGGIUNTI (seguito)</vt:lpstr>
      <vt:lpstr>II. RISULTATI RAGGIUNTI (seguito)</vt:lpstr>
      <vt:lpstr>III. EFFETTI/ IMPATTI</vt:lpstr>
      <vt:lpstr>III. EFFETTI/ IMPATTI</vt:lpstr>
      <vt:lpstr>IV. SITUAZIONE FINANZIARIA</vt:lpstr>
      <vt:lpstr>V. SFIDE E PROSPETTIVE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SYNTHESE DU RAPPORT ANNUEL DES ACTIVITES DE  LA SOUS COMMISSION SANTE 2015</dc:title>
  <dc:creator>COORDINATION</dc:creator>
  <cp:lastModifiedBy>Asus</cp:lastModifiedBy>
  <cp:revision>89</cp:revision>
  <dcterms:created xsi:type="dcterms:W3CDTF">2016-01-14T07:56:51Z</dcterms:created>
  <dcterms:modified xsi:type="dcterms:W3CDTF">2016-03-07T10:48:03Z</dcterms:modified>
</cp:coreProperties>
</file>